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roxima Nova"/>
      <p:regular r:id="rId16"/>
      <p:bold r:id="rId17"/>
      <p:italic r:id="rId18"/>
      <p:boldItalic r:id="rId19"/>
    </p:embeddedFont>
    <p:embeddedFont>
      <p:font typeface="Nuni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Montserrat-regular.fntdata"/><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bold.fntdata"/><Relationship Id="rId16" Type="http://schemas.openxmlformats.org/officeDocument/2006/relationships/font" Target="fonts/ProximaNova-regular.fntdata"/><Relationship Id="rId19" Type="http://schemas.openxmlformats.org/officeDocument/2006/relationships/font" Target="fonts/ProximaNova-boldItalic.fntdata"/><Relationship Id="rId18" Type="http://schemas.openxmlformats.org/officeDocument/2006/relationships/font" Target="fonts/ProximaNova-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rriam-webster.com/dictionary/intelligen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p.utm.edu/dualism/" TargetMode="External"/><Relationship Id="rId3" Type="http://schemas.openxmlformats.org/officeDocument/2006/relationships/hyperlink" Target="https://www.merriam-webster.com/dictionary/epistemology" TargetMode="External"/><Relationship Id="rId4" Type="http://schemas.openxmlformats.org/officeDocument/2006/relationships/hyperlink" Target="https://medium.com/@mustaphahitani/abu-hamid-al-ghazalis-influence-on-ren%C3%A9-descartes-d9e6bb4fb29"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p.utm.edu/apriori" TargetMode="External"/><Relationship Id="rId3" Type="http://schemas.openxmlformats.org/officeDocument/2006/relationships/hyperlink" Target="https://iep.utm.edu/art-inte/" TargetMode="External"/><Relationship Id="rId4" Type="http://schemas.openxmlformats.org/officeDocument/2006/relationships/hyperlink" Target="https://iep.utm.edu/naturali/" TargetMode="External"/><Relationship Id="rId5" Type="http://schemas.openxmlformats.org/officeDocument/2006/relationships/hyperlink" Target="https://iep.utm.edu/mat-comp/" TargetMode="External"/><Relationship Id="rId6" Type="http://schemas.openxmlformats.org/officeDocument/2006/relationships/hyperlink" Target="https://twitter.com/EsmeLKPartridge/status/1451923745518592004"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p.utm.edu/hard-con/" TargetMode="External"/><Relationship Id="rId3" Type="http://schemas.openxmlformats.org/officeDocument/2006/relationships/hyperlink" Target="https://iep.utm.edu/dualis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chnological_singularity" TargetMode="External"/><Relationship Id="rId3" Type="http://schemas.openxmlformats.org/officeDocument/2006/relationships/hyperlink" Target="https://towardsdatascience.com/singularity-may-not-require-agi-3fae8378b2" TargetMode="External"/><Relationship Id="rId4" Type="http://schemas.openxmlformats.org/officeDocument/2006/relationships/hyperlink" Target="https://www.econlib.org/library/Enc/CreativeDestruction.html" TargetMode="External"/><Relationship Id="rId5" Type="http://schemas.openxmlformats.org/officeDocument/2006/relationships/hyperlink" Target="https://emorywheel.com/humans-arent-ready-to-coexist-with-ai/" TargetMode="External"/><Relationship Id="rId6" Type="http://schemas.openxmlformats.org/officeDocument/2006/relationships/hyperlink" Target="https://www.fastcompany.com/90272087/elon-musk-says-hell-turn-you-into-a-cyborg-in-the-next-decade" TargetMode="External"/><Relationship Id="rId7" Type="http://schemas.openxmlformats.org/officeDocument/2006/relationships/hyperlink" Target="https://www.amazon.com/Amusing-Ourselves-Death-Discourse-Business/dp/014303653X"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commentisfree/2020/sep/08/robot-wrote-this-article-gpt-3" TargetMode="External"/><Relationship Id="rId3" Type="http://schemas.openxmlformats.org/officeDocument/2006/relationships/hyperlink" Target="https://www.merriam-webster.com/dictionary/symbiosis" TargetMode="External"/><Relationship Id="rId4" Type="http://schemas.openxmlformats.org/officeDocument/2006/relationships/hyperlink" Target="https://theconversation.com/will-ai-take-over-quantum-theory-suggests-otherwise-126567"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to.stanford.edu/entries/chinese-room/" TargetMode="External"/><Relationship Id="rId3" Type="http://schemas.openxmlformats.org/officeDocument/2006/relationships/hyperlink" Target="https://en.wikipedia.org/wiki/Gettier_problem" TargetMode="External"/><Relationship Id="rId4" Type="http://schemas.openxmlformats.org/officeDocument/2006/relationships/hyperlink" Target="https://www.britannica.com/topic/transhumanism" TargetMode="External"/><Relationship Id="rId5" Type="http://schemas.openxmlformats.org/officeDocument/2006/relationships/hyperlink" Target="https://en.wikipedia.org/wiki/Tears_in_rain_monologue" TargetMode="External"/><Relationship Id="rId6" Type="http://schemas.openxmlformats.org/officeDocument/2006/relationships/hyperlink" Target="https://youtu.be/HU7Ga7qTLDU"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Speaker: Ismail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Hello, we’re group 5 which consist of (names) and we’re presenting “Philosophy of AI”.</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fbfa87dba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fbfa87dba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Sources and additional media if you’re interested in this sort of stuff.</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Everyone in our team contributed to this presentation.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382f1974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382f197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Speaker: Ismail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1B212C"/>
                </a:solidFill>
              </a:rPr>
              <a:t>Before we formally start our presentation, we need to recap some key terms: </a:t>
            </a:r>
            <a:endParaRPr sz="1200">
              <a:solidFill>
                <a:srgbClr val="1B212C"/>
              </a:solidFill>
            </a:endParaRPr>
          </a:p>
          <a:p>
            <a:pPr indent="0" lvl="0" marL="0" rtl="0" algn="l">
              <a:spcBef>
                <a:spcPts val="0"/>
              </a:spcBef>
              <a:spcAft>
                <a:spcPts val="0"/>
              </a:spcAft>
              <a:buNone/>
            </a:pPr>
            <a:r>
              <a:rPr lang="en" sz="1200">
                <a:solidFill>
                  <a:srgbClr val="1B212C"/>
                </a:solidFill>
              </a:rPr>
              <a:t>Recall that we defined</a:t>
            </a:r>
            <a:r>
              <a:rPr lang="en" sz="1200">
                <a:solidFill>
                  <a:srgbClr val="1B212C"/>
                </a:solidFill>
              </a:rPr>
              <a:t> </a:t>
            </a:r>
            <a:r>
              <a:rPr b="1" lang="en" sz="1200">
                <a:solidFill>
                  <a:srgbClr val="FF0000"/>
                </a:solidFill>
              </a:rPr>
              <a:t>intelligence</a:t>
            </a:r>
            <a:r>
              <a:rPr lang="en" sz="1200">
                <a:solidFill>
                  <a:srgbClr val="FF0000"/>
                </a:solidFill>
              </a:rPr>
              <a:t> </a:t>
            </a:r>
            <a:r>
              <a:rPr lang="en" sz="1200">
                <a:solidFill>
                  <a:schemeClr val="dk1"/>
                </a:solidFill>
              </a:rPr>
              <a:t>simply a</a:t>
            </a:r>
            <a:r>
              <a:rPr lang="en" sz="1200">
                <a:solidFill>
                  <a:srgbClr val="1B212C"/>
                </a:solidFill>
              </a:rPr>
              <a:t>s “able to learn and understand things”.</a:t>
            </a:r>
            <a:endParaRPr sz="1200">
              <a:solidFill>
                <a:srgbClr val="1B212C"/>
              </a:solidFill>
            </a:endParaRPr>
          </a:p>
          <a:p>
            <a:pPr indent="0" lvl="0" marL="0" rtl="0" algn="l">
              <a:spcBef>
                <a:spcPts val="0"/>
              </a:spcBef>
              <a:spcAft>
                <a:spcPts val="0"/>
              </a:spcAft>
              <a:buNone/>
            </a:pPr>
            <a:r>
              <a:rPr lang="en" sz="1200">
                <a:solidFill>
                  <a:srgbClr val="1B212C"/>
                </a:solidFill>
              </a:rPr>
              <a:t>And also recall that we defined </a:t>
            </a:r>
            <a:r>
              <a:rPr b="1" lang="en" sz="1200">
                <a:solidFill>
                  <a:srgbClr val="FF0000"/>
                </a:solidFill>
              </a:rPr>
              <a:t>Artificial Intelligence</a:t>
            </a:r>
            <a:r>
              <a:rPr lang="en" sz="1200">
                <a:solidFill>
                  <a:srgbClr val="1B212C"/>
                </a:solidFill>
              </a:rPr>
              <a:t> as “machine/systems mirroring intelligence through their thoughts and actions”.</a:t>
            </a:r>
            <a:endParaRPr sz="1200">
              <a:solidFill>
                <a:srgbClr val="1B212C"/>
              </a:solidFill>
            </a:endParaRPr>
          </a:p>
          <a:p>
            <a:pPr indent="0" lvl="0" marL="0" rtl="0" algn="l">
              <a:spcBef>
                <a:spcPts val="0"/>
              </a:spcBef>
              <a:spcAft>
                <a:spcPts val="0"/>
              </a:spcAft>
              <a:buClr>
                <a:schemeClr val="dk1"/>
              </a:buClr>
              <a:buSzPts val="1100"/>
              <a:buFont typeface="Arial"/>
              <a:buNone/>
            </a:pPr>
            <a:r>
              <a:t/>
            </a:r>
            <a:endParaRPr sz="1200">
              <a:solidFill>
                <a:srgbClr val="1B212C"/>
              </a:solidFill>
            </a:endParaRPr>
          </a:p>
          <a:p>
            <a:pPr indent="0" lvl="0" marL="0" rtl="0" algn="l">
              <a:spcBef>
                <a:spcPts val="0"/>
              </a:spcBef>
              <a:spcAft>
                <a:spcPts val="0"/>
              </a:spcAft>
              <a:buNone/>
            </a:pPr>
            <a:r>
              <a:rPr lang="en" sz="1200"/>
              <a:t>In the beginning of our course we made a distinction between </a:t>
            </a:r>
            <a:r>
              <a:rPr b="1" lang="en" sz="1200"/>
              <a:t>weak AI</a:t>
            </a:r>
            <a:r>
              <a:rPr lang="en" sz="1200"/>
              <a:t> and </a:t>
            </a:r>
            <a:r>
              <a:rPr b="1" lang="en" sz="1200"/>
              <a:t>strong AI</a:t>
            </a: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Throughout our course, we </a:t>
            </a:r>
            <a:r>
              <a:rPr lang="en" sz="1200"/>
              <a:t>focused primarily on task-specific </a:t>
            </a:r>
            <a:r>
              <a:rPr b="1" lang="en" sz="1200">
                <a:solidFill>
                  <a:srgbClr val="FF0000"/>
                </a:solidFill>
              </a:rPr>
              <a:t>weak AI</a:t>
            </a:r>
            <a:r>
              <a:rPr b="1" lang="en" sz="1200"/>
              <a:t> </a:t>
            </a:r>
            <a:r>
              <a:rPr lang="en" sz="1200"/>
              <a:t>which is merely “acting” intelligent for a designated task.</a:t>
            </a:r>
            <a:endParaRPr sz="1200"/>
          </a:p>
          <a:p>
            <a:pPr indent="0" lvl="0" marL="0" rtl="0" algn="l">
              <a:spcBef>
                <a:spcPts val="0"/>
              </a:spcBef>
              <a:spcAft>
                <a:spcPts val="0"/>
              </a:spcAft>
              <a:buNone/>
            </a:pPr>
            <a:r>
              <a:rPr b="1" lang="en" sz="1200">
                <a:solidFill>
                  <a:srgbClr val="FF0000"/>
                </a:solidFill>
              </a:rPr>
              <a:t>Strong AI</a:t>
            </a:r>
            <a:r>
              <a:rPr lang="en" sz="1200"/>
              <a:t>, however, is a theoretical system to perform any “intelligent task”.</a:t>
            </a:r>
            <a:endParaRPr b="1"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For our presentation, we’re realizing that theoretical assumption as a thought experiment - </a:t>
            </a:r>
            <a:r>
              <a:rPr i="1" lang="en" sz="1200">
                <a:solidFill>
                  <a:schemeClr val="dk1"/>
                </a:solidFill>
              </a:rPr>
              <a:t>“what if strong AI were to be actualized”</a:t>
            </a:r>
            <a:r>
              <a:rPr lang="en" sz="1200">
                <a:solidFill>
                  <a:schemeClr val="dk1"/>
                </a:solidFill>
              </a:rPr>
              <a:t> - so we can discuss the philosophical and ethical implications</a:t>
            </a:r>
            <a:r>
              <a:rPr b="1" lang="en" sz="1200">
                <a:solidFill>
                  <a:schemeClr val="dk1"/>
                </a:solidFill>
              </a:rPr>
              <a:t>.</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en" sz="1200">
                <a:solidFill>
                  <a:schemeClr val="dk1"/>
                </a:solidFill>
              </a:rPr>
              <a:t>Source:</a:t>
            </a:r>
            <a:endParaRPr sz="1200">
              <a:solidFill>
                <a:schemeClr val="dk1"/>
              </a:solidFill>
            </a:endParaRPr>
          </a:p>
          <a:p>
            <a:pPr indent="0" lvl="0" marL="0" rtl="0" algn="l">
              <a:spcBef>
                <a:spcPts val="0"/>
              </a:spcBef>
              <a:spcAft>
                <a:spcPts val="0"/>
              </a:spcAft>
              <a:buNone/>
            </a:pPr>
            <a:r>
              <a:rPr lang="en" sz="1200">
                <a:solidFill>
                  <a:schemeClr val="dk1"/>
                </a:solidFill>
              </a:rPr>
              <a:t>Lecture 1 Slides</a:t>
            </a:r>
            <a:endParaRPr sz="1200">
              <a:solidFill>
                <a:schemeClr val="dk1"/>
              </a:solidFill>
            </a:endParaRPr>
          </a:p>
          <a:p>
            <a:pPr indent="0" lvl="0" marL="0" rtl="0" algn="l">
              <a:spcBef>
                <a:spcPts val="0"/>
              </a:spcBef>
              <a:spcAft>
                <a:spcPts val="0"/>
              </a:spcAft>
              <a:buNone/>
            </a:pPr>
            <a:r>
              <a:rPr lang="en" sz="1200" u="sng">
                <a:solidFill>
                  <a:srgbClr val="7890CD"/>
                </a:solidFill>
                <a:hlinkClick r:id="rId2">
                  <a:extLst>
                    <a:ext uri="{A12FA001-AC4F-418D-AE19-62706E023703}">
                      <ahyp:hlinkClr val="tx"/>
                    </a:ext>
                  </a:extLst>
                </a:hlinkClick>
              </a:rPr>
              <a:t>https://www.merriam-webster.com/dictionary/intelligent</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fbfa87dba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fbfa87dba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B212C"/>
                </a:solidFill>
              </a:rPr>
              <a:t>Speaker: Ismail</a:t>
            </a:r>
            <a:endParaRPr sz="1200">
              <a:solidFill>
                <a:srgbClr val="1B212C"/>
              </a:solidFill>
            </a:endParaRPr>
          </a:p>
          <a:p>
            <a:pPr indent="0" lvl="0" marL="0" rtl="0" algn="l">
              <a:lnSpc>
                <a:spcPct val="115000"/>
              </a:lnSpc>
              <a:spcBef>
                <a:spcPts val="0"/>
              </a:spcBef>
              <a:spcAft>
                <a:spcPts val="0"/>
              </a:spcAft>
              <a:buNone/>
            </a:pPr>
            <a:r>
              <a:t/>
            </a:r>
            <a:endParaRPr sz="1200">
              <a:solidFill>
                <a:srgbClr val="1B212C"/>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1B212C"/>
                </a:solidFill>
              </a:rPr>
              <a:t>If we truly do create a </a:t>
            </a:r>
            <a:r>
              <a:rPr b="1" lang="en" sz="1200">
                <a:solidFill>
                  <a:srgbClr val="FF0000"/>
                </a:solidFill>
              </a:rPr>
              <a:t>strong AI</a:t>
            </a:r>
            <a:r>
              <a:rPr b="1" lang="en" sz="1200">
                <a:solidFill>
                  <a:srgbClr val="1B212C"/>
                </a:solidFill>
              </a:rPr>
              <a:t> system </a:t>
            </a:r>
            <a:r>
              <a:rPr lang="en" sz="1200">
                <a:solidFill>
                  <a:srgbClr val="1B212C"/>
                </a:solidFill>
              </a:rPr>
              <a:t>that is </a:t>
            </a:r>
            <a:r>
              <a:rPr lang="en" sz="1200">
                <a:solidFill>
                  <a:schemeClr val="dk1"/>
                </a:solidFill>
              </a:rPr>
              <a:t>as "intelligent" as a human being</a:t>
            </a:r>
            <a:r>
              <a:rPr lang="en" sz="1200">
                <a:solidFill>
                  <a:srgbClr val="1B212C"/>
                </a:solidFill>
              </a:rPr>
              <a:t> then our unique status as intelligent beings ceases to exist.</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B212C"/>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1B212C"/>
                </a:solidFill>
              </a:rPr>
              <a:t>We would then be sharing our world and society with another type of intelligent being. This idea is the inspiration behind a myriad of science-fiction media.</a:t>
            </a:r>
            <a:endParaRPr sz="1200">
              <a:solidFill>
                <a:srgbClr val="1B212C"/>
              </a:solidFill>
            </a:endParaRPr>
          </a:p>
          <a:p>
            <a:pPr indent="0" lvl="0" marL="0" rtl="0" algn="l">
              <a:lnSpc>
                <a:spcPct val="115000"/>
              </a:lnSpc>
              <a:spcBef>
                <a:spcPts val="0"/>
              </a:spcBef>
              <a:spcAft>
                <a:spcPts val="0"/>
              </a:spcAft>
              <a:buNone/>
            </a:pPr>
            <a:r>
              <a:t/>
            </a:r>
            <a:endParaRPr sz="1200">
              <a:solidFill>
                <a:srgbClr val="1B212C"/>
              </a:solidFill>
            </a:endParaRPr>
          </a:p>
          <a:p>
            <a:pPr indent="0" lvl="0" marL="0" rtl="0" algn="l">
              <a:lnSpc>
                <a:spcPct val="115000"/>
              </a:lnSpc>
              <a:spcBef>
                <a:spcPts val="0"/>
              </a:spcBef>
              <a:spcAft>
                <a:spcPts val="0"/>
              </a:spcAft>
              <a:buNone/>
            </a:pPr>
            <a:r>
              <a:rPr lang="en" sz="1200">
                <a:solidFill>
                  <a:srgbClr val="1B212C"/>
                </a:solidFill>
              </a:rPr>
              <a:t>Interestingly, the topics explored in these sci-fi media parallel our own contemporary problems:</a:t>
            </a:r>
            <a:endParaRPr sz="1200">
              <a:solidFill>
                <a:srgbClr val="1B212C"/>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B212C"/>
              </a:solidFill>
            </a:endParaRPr>
          </a:p>
          <a:p>
            <a:pPr indent="0" lvl="0" marL="0" rtl="0" algn="l">
              <a:spcBef>
                <a:spcPts val="0"/>
              </a:spcBef>
              <a:spcAft>
                <a:spcPts val="0"/>
              </a:spcAft>
              <a:buNone/>
            </a:pPr>
            <a:r>
              <a:rPr lang="en" sz="1200">
                <a:solidFill>
                  <a:schemeClr val="dk1"/>
                </a:solidFill>
              </a:rPr>
              <a:t>We have literary works like: </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Do Androids Dream of Electric Sheep? (Philip K Dick) - that explore class division, racism &amp; climate change in a dystopian future.</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Blade Runner (Ridley Scott) … we have the respective films adaptations</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Blade Runner 2049 ( Denis Villeneuve) … the latter which explores </a:t>
            </a:r>
            <a:r>
              <a:rPr lang="en" sz="1200">
                <a:solidFill>
                  <a:srgbClr val="1B212C"/>
                </a:solidFill>
              </a:rPr>
              <a:t>reproductive repercussions of sentient AI - “Replicants” in a </a:t>
            </a:r>
            <a:r>
              <a:rPr lang="en" sz="1200">
                <a:solidFill>
                  <a:schemeClr val="dk1"/>
                </a:solidFill>
              </a:rPr>
              <a:t>distant dystopia</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Sprawl Trilogy (William Gibson) - Cyberpunk genre</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Ghost in the Shell (Masamune Shirow) - explores existential dread but ultimately boasts a harmonious relationship with AI</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Which is derived from Gilbert Ryle’s  “Ghost in the Machine” Essay</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Which is derived from Descartes Mind-Body Dualism - </a:t>
            </a:r>
            <a:r>
              <a:rPr lang="en" sz="1200">
                <a:solidFill>
                  <a:schemeClr val="dk1"/>
                </a:solidFill>
                <a:highlight>
                  <a:srgbClr val="FFFFFF"/>
                </a:highlight>
              </a:rPr>
              <a:t> </a:t>
            </a:r>
            <a:r>
              <a:rPr b="1" lang="en" sz="1200">
                <a:solidFill>
                  <a:srgbClr val="FF0000"/>
                </a:solidFill>
                <a:highlight>
                  <a:srgbClr val="FFFFFF"/>
                </a:highlight>
              </a:rPr>
              <a:t>dualism:</a:t>
            </a:r>
            <a:r>
              <a:rPr lang="en" sz="1200">
                <a:solidFill>
                  <a:srgbClr val="1B212C"/>
                </a:solidFill>
                <a:highlight>
                  <a:srgbClr val="FFFFFF"/>
                </a:highlight>
              </a:rPr>
              <a:t> the claim that consciousness is ontologically distinct from anything physical. </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highlight>
                  <a:srgbClr val="FFFFFF"/>
                </a:highlight>
              </a:rPr>
              <a:t>Which parallels to Epistemology from Deliverance from Error - Abu Hamid Al-Ghazali</a:t>
            </a:r>
            <a:endParaRPr sz="1200">
              <a:solidFill>
                <a:schemeClr val="dk1"/>
              </a:solidFill>
              <a:highlight>
                <a:srgbClr val="FFFFFF"/>
              </a:highlight>
            </a:endParaRPr>
          </a:p>
          <a:p>
            <a:pPr indent="-304800" lvl="2" marL="1371600" rtl="0" algn="l">
              <a:lnSpc>
                <a:spcPct val="115000"/>
              </a:lnSpc>
              <a:spcBef>
                <a:spcPts val="0"/>
              </a:spcBef>
              <a:spcAft>
                <a:spcPts val="0"/>
              </a:spcAft>
              <a:buClr>
                <a:schemeClr val="dk1"/>
              </a:buClr>
              <a:buSzPts val="1200"/>
              <a:buFont typeface="Lato"/>
              <a:buChar char="■"/>
            </a:pPr>
            <a:r>
              <a:rPr b="1" lang="en" sz="1200">
                <a:solidFill>
                  <a:srgbClr val="FF0000"/>
                </a:solidFill>
                <a:highlight>
                  <a:srgbClr val="FFFFFF"/>
                </a:highlight>
              </a:rPr>
              <a:t>Epistemology:</a:t>
            </a:r>
            <a:r>
              <a:rPr lang="en" sz="1200">
                <a:solidFill>
                  <a:srgbClr val="1B212C"/>
                </a:solidFill>
                <a:highlight>
                  <a:srgbClr val="FFFFFF"/>
                </a:highlight>
              </a:rPr>
              <a:t> the study or a theory of the nature and grounds of knowledge especially with reference to its limits and validity</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It’s worthwhile to mention that in the world of Dune (Frank Herbert , Denis Villeneuve) … AI is banned, since it’s touted as the “triumph of the human will”</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Sources:</a:t>
            </a:r>
            <a:endParaRPr sz="1200">
              <a:solidFill>
                <a:schemeClr val="dk1"/>
              </a:solidFill>
            </a:endParaRPr>
          </a:p>
          <a:p>
            <a:pPr indent="0" lvl="0" marL="0" rtl="0" algn="l">
              <a:lnSpc>
                <a:spcPct val="115000"/>
              </a:lnSpc>
              <a:spcBef>
                <a:spcPts val="0"/>
              </a:spcBef>
              <a:spcAft>
                <a:spcPts val="0"/>
              </a:spcAft>
              <a:buNone/>
            </a:pPr>
            <a:r>
              <a:rPr lang="en" sz="1200" u="sng">
                <a:solidFill>
                  <a:schemeClr val="hlink"/>
                </a:solidFill>
                <a:hlinkClick r:id="rId2"/>
              </a:rPr>
              <a:t>https://iep.utm.edu/dualism/</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en" sz="1200" u="sng">
                <a:solidFill>
                  <a:srgbClr val="7890CD"/>
                </a:solidFill>
                <a:highlight>
                  <a:srgbClr val="FFFFFF"/>
                </a:highlight>
                <a:hlinkClick r:id="rId3">
                  <a:extLst>
                    <a:ext uri="{A12FA001-AC4F-418D-AE19-62706E023703}">
                      <ahyp:hlinkClr val="tx"/>
                    </a:ext>
                  </a:extLst>
                </a:hlinkClick>
              </a:rPr>
              <a:t>https://www.merriam-webster.com/dictionary/epistemology</a:t>
            </a:r>
            <a:endParaRPr sz="1200">
              <a:solidFill>
                <a:schemeClr val="dk1"/>
              </a:solidFill>
            </a:endParaRPr>
          </a:p>
          <a:p>
            <a:pPr indent="0" lvl="0" marL="0" rtl="0" algn="l">
              <a:lnSpc>
                <a:spcPct val="115000"/>
              </a:lnSpc>
              <a:spcBef>
                <a:spcPts val="0"/>
              </a:spcBef>
              <a:spcAft>
                <a:spcPts val="0"/>
              </a:spcAft>
              <a:buNone/>
            </a:pPr>
            <a:r>
              <a:rPr lang="en" sz="1200" u="sng">
                <a:solidFill>
                  <a:schemeClr val="hlink"/>
                </a:solidFill>
                <a:hlinkClick r:id="rId4"/>
              </a:rPr>
              <a:t>https://medium.com/@mustaphahitani/abu-hamid-al-ghazalis-influence-on-ren%C3%A9-descartes-d9e6bb4fb29</a:t>
            </a:r>
            <a:r>
              <a:rPr lang="en" sz="1200">
                <a:solidFill>
                  <a:schemeClr val="dk1"/>
                </a:solidFill>
              </a:rPr>
              <a:t>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382f197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382f197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Speaker: Ismail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why is this thought experiment restricted to the </a:t>
            </a:r>
            <a:r>
              <a:rPr lang="en" sz="1200">
                <a:solidFill>
                  <a:schemeClr val="dk1"/>
                </a:solidFill>
              </a:rPr>
              <a:t>theoretical realm?</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rgbClr val="1B212C"/>
              </a:buClr>
              <a:buSzPts val="1100"/>
              <a:buFont typeface="Arial"/>
              <a:buNone/>
            </a:pPr>
            <a:r>
              <a:rPr b="1" lang="en" sz="1200">
                <a:solidFill>
                  <a:srgbClr val="FF0000"/>
                </a:solidFill>
              </a:rPr>
              <a:t>AI is not a transcendent innovation</a:t>
            </a:r>
            <a:r>
              <a:rPr lang="en" sz="1200">
                <a:solidFill>
                  <a:srgbClr val="1B212C"/>
                </a:solidFill>
              </a:rPr>
              <a:t> despite its almost mystical overcoming of the world.</a:t>
            </a:r>
            <a:endParaRPr sz="1200">
              <a:solidFill>
                <a:srgbClr val="1B212C"/>
              </a:solidFill>
            </a:endParaRPr>
          </a:p>
          <a:p>
            <a:pPr indent="0" lvl="0" marL="0" rtl="0" algn="l">
              <a:spcBef>
                <a:spcPts val="0"/>
              </a:spcBef>
              <a:spcAft>
                <a:spcPts val="0"/>
              </a:spcAft>
              <a:buClr>
                <a:srgbClr val="1B212C"/>
              </a:buClr>
              <a:buSzPts val="1100"/>
              <a:buFont typeface="Arial"/>
              <a:buNone/>
            </a:pPr>
            <a:r>
              <a:rPr lang="en" sz="1200">
                <a:solidFill>
                  <a:srgbClr val="1B212C"/>
                </a:solidFill>
              </a:rPr>
              <a:t>The technology behind AI is inherently unspiritual since it’s based upon a </a:t>
            </a:r>
            <a:r>
              <a:rPr b="1" lang="en" sz="1200">
                <a:solidFill>
                  <a:srgbClr val="FF0000"/>
                </a:solidFill>
              </a:rPr>
              <a:t>naturalistic </a:t>
            </a:r>
            <a:r>
              <a:rPr lang="en" sz="1200">
                <a:solidFill>
                  <a:srgbClr val="1B212C"/>
                </a:solidFill>
              </a:rPr>
              <a:t>conception of the human psyche.</a:t>
            </a:r>
            <a:endParaRPr sz="1200">
              <a:solidFill>
                <a:srgbClr val="1B212C"/>
              </a:solidFill>
            </a:endParaRPr>
          </a:p>
          <a:p>
            <a:pPr indent="0" lvl="0" marL="0" rtl="0" algn="l">
              <a:spcBef>
                <a:spcPts val="0"/>
              </a:spcBef>
              <a:spcAft>
                <a:spcPts val="0"/>
              </a:spcAft>
              <a:buClr>
                <a:srgbClr val="1B212C"/>
              </a:buClr>
              <a:buSzPts val="1100"/>
              <a:buFont typeface="Arial"/>
              <a:buNone/>
            </a:pPr>
            <a:r>
              <a:t/>
            </a:r>
            <a:endParaRPr sz="1200">
              <a:solidFill>
                <a:srgbClr val="1B212C"/>
              </a:solidFill>
            </a:endParaRPr>
          </a:p>
          <a:p>
            <a:pPr indent="0" lvl="0" marL="0" rtl="0" algn="l">
              <a:spcBef>
                <a:spcPts val="0"/>
              </a:spcBef>
              <a:spcAft>
                <a:spcPts val="0"/>
              </a:spcAft>
              <a:buClr>
                <a:srgbClr val="1B212C"/>
              </a:buClr>
              <a:buSzPts val="1100"/>
              <a:buFont typeface="Arial"/>
              <a:buNone/>
            </a:pPr>
            <a:r>
              <a:rPr b="1" lang="en" sz="1200">
                <a:solidFill>
                  <a:srgbClr val="FF0000"/>
                </a:solidFill>
                <a:highlight>
                  <a:srgbClr val="FFFFFF"/>
                </a:highlight>
              </a:rPr>
              <a:t>Naturalism </a:t>
            </a:r>
            <a:r>
              <a:rPr lang="en" sz="1200">
                <a:solidFill>
                  <a:srgbClr val="1B212C"/>
                </a:solidFill>
                <a:highlight>
                  <a:srgbClr val="FFFFFF"/>
                </a:highlight>
              </a:rPr>
              <a:t>is an approach to philosophical problems that interprets them as tractable (understandable) through the methods of the empirical sciences or at least, without a distinctively </a:t>
            </a:r>
            <a:r>
              <a:rPr lang="en" sz="1200" u="sng">
                <a:solidFill>
                  <a:srgbClr val="0A5167"/>
                </a:solidFill>
                <a:highlight>
                  <a:srgbClr val="FFFFFF"/>
                </a:highlight>
                <a:hlinkClick r:id="rId2">
                  <a:extLst>
                    <a:ext uri="{A12FA001-AC4F-418D-AE19-62706E023703}">
                      <ahyp:hlinkClr val="tx"/>
                    </a:ext>
                  </a:extLst>
                </a:hlinkClick>
              </a:rPr>
              <a:t>a priori</a:t>
            </a:r>
            <a:r>
              <a:rPr lang="en" sz="1200">
                <a:solidFill>
                  <a:srgbClr val="1B212C"/>
                </a:solidFill>
                <a:highlight>
                  <a:srgbClr val="FFFFFF"/>
                </a:highlight>
              </a:rPr>
              <a:t> project of theorizing.</a:t>
            </a:r>
            <a:endParaRPr sz="1200">
              <a:solidFill>
                <a:srgbClr val="1B212C"/>
              </a:solidFill>
              <a:highlight>
                <a:srgbClr val="FFFFFF"/>
              </a:highlight>
            </a:endParaRPr>
          </a:p>
          <a:p>
            <a:pPr indent="0" lvl="0" marL="0" rtl="0" algn="l">
              <a:spcBef>
                <a:spcPts val="0"/>
              </a:spcBef>
              <a:spcAft>
                <a:spcPts val="0"/>
              </a:spcAft>
              <a:buClr>
                <a:srgbClr val="1B212C"/>
              </a:buClr>
              <a:buSzPts val="1100"/>
              <a:buFont typeface="Arial"/>
              <a:buNone/>
            </a:pPr>
            <a:r>
              <a:t/>
            </a:r>
            <a:endParaRPr sz="1200">
              <a:solidFill>
                <a:srgbClr val="1B212C"/>
              </a:solidFill>
              <a:highlight>
                <a:srgbClr val="FFFFFF"/>
              </a:highlight>
            </a:endParaRPr>
          </a:p>
          <a:p>
            <a:pPr indent="0" lvl="0" marL="0" rtl="0" algn="l">
              <a:spcBef>
                <a:spcPts val="0"/>
              </a:spcBef>
              <a:spcAft>
                <a:spcPts val="0"/>
              </a:spcAft>
              <a:buClr>
                <a:srgbClr val="1B212C"/>
              </a:buClr>
              <a:buSzPts val="1100"/>
              <a:buFont typeface="Arial"/>
              <a:buNone/>
            </a:pPr>
            <a:r>
              <a:rPr lang="en" sz="1200">
                <a:solidFill>
                  <a:srgbClr val="1B212C"/>
                </a:solidFill>
              </a:rPr>
              <a:t>AI neural networks are quite literally ‘inspired by the biological networks that constitute </a:t>
            </a:r>
            <a:r>
              <a:rPr b="1" lang="en" sz="1200">
                <a:solidFill>
                  <a:srgbClr val="1B212C"/>
                </a:solidFill>
              </a:rPr>
              <a:t>animal</a:t>
            </a:r>
            <a:r>
              <a:rPr lang="en" sz="1200">
                <a:solidFill>
                  <a:srgbClr val="1B212C"/>
                </a:solidFill>
              </a:rPr>
              <a:t> brains’ </a:t>
            </a:r>
            <a:endParaRPr sz="1200">
              <a:solidFill>
                <a:srgbClr val="1B212C"/>
              </a:solidFill>
            </a:endParaRPr>
          </a:p>
          <a:p>
            <a:pPr indent="457200" lvl="0" marL="0" rtl="0" algn="l">
              <a:spcBef>
                <a:spcPts val="0"/>
              </a:spcBef>
              <a:spcAft>
                <a:spcPts val="0"/>
              </a:spcAft>
              <a:buClr>
                <a:srgbClr val="1B212C"/>
              </a:buClr>
              <a:buSzPts val="1100"/>
              <a:buFont typeface="Arial"/>
              <a:buNone/>
            </a:pPr>
            <a:r>
              <a:rPr lang="en" sz="1200">
                <a:solidFill>
                  <a:srgbClr val="1B212C"/>
                </a:solidFill>
              </a:rPr>
              <a:t>- the type of intelligence simulated by AI is that of Aristotle’s animal or ‘sensitive soul’</a:t>
            </a:r>
            <a:endParaRPr sz="1200">
              <a:solidFill>
                <a:srgbClr val="1B212C"/>
              </a:solidFill>
            </a:endParaRPr>
          </a:p>
          <a:p>
            <a:pPr indent="457200" lvl="0" marL="457200" rtl="0" algn="l">
              <a:spcBef>
                <a:spcPts val="0"/>
              </a:spcBef>
              <a:spcAft>
                <a:spcPts val="0"/>
              </a:spcAft>
              <a:buClr>
                <a:srgbClr val="1B212C"/>
              </a:buClr>
              <a:buSzPts val="1100"/>
              <a:buFont typeface="Arial"/>
              <a:buNone/>
            </a:pPr>
            <a:r>
              <a:rPr lang="en" sz="1200">
                <a:solidFill>
                  <a:srgbClr val="1B212C"/>
                </a:solidFill>
              </a:rPr>
              <a:t>- which is physical and mental, not in the higher ‘rational soul’ or “ratio”- the type of rationality unique to humans. A really good example of this is </a:t>
            </a:r>
            <a:r>
              <a:rPr b="1" lang="en" sz="1200">
                <a:solidFill>
                  <a:srgbClr val="FF0000"/>
                </a:solidFill>
              </a:rPr>
              <a:t>metacognition:</a:t>
            </a:r>
            <a:r>
              <a:rPr lang="en" sz="1200">
                <a:solidFill>
                  <a:srgbClr val="1B212C"/>
                </a:solidFill>
              </a:rPr>
              <a:t> which is awareness of one’s own thoughts. (BRIDGE to Hard Problem of Consciousness).</a:t>
            </a:r>
            <a:endParaRPr sz="1200">
              <a:solidFill>
                <a:srgbClr val="1B212C"/>
              </a:solidFill>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rPr>
              <a:t>Sources:</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rPr>
              <a:t>Lecture 11 Slides</a:t>
            </a:r>
            <a:endParaRPr sz="1200">
              <a:solidFill>
                <a:schemeClr val="dk1"/>
              </a:solidFill>
              <a:highlight>
                <a:srgbClr val="FFFFFF"/>
              </a:highlight>
            </a:endParaRPr>
          </a:p>
          <a:p>
            <a:pPr indent="0" lvl="0" marL="0" rtl="0" algn="l">
              <a:spcBef>
                <a:spcPts val="0"/>
              </a:spcBef>
              <a:spcAft>
                <a:spcPts val="0"/>
              </a:spcAft>
              <a:buClr>
                <a:srgbClr val="1B212C"/>
              </a:buClr>
              <a:buSzPts val="1100"/>
              <a:buFont typeface="Arial"/>
              <a:buNone/>
            </a:pPr>
            <a:r>
              <a:rPr lang="en" sz="1200" u="sng">
                <a:solidFill>
                  <a:srgbClr val="7890CD"/>
                </a:solidFill>
                <a:hlinkClick r:id="rId3">
                  <a:extLst>
                    <a:ext uri="{A12FA001-AC4F-418D-AE19-62706E023703}">
                      <ahyp:hlinkClr val="tx"/>
                    </a:ext>
                  </a:extLst>
                </a:hlinkClick>
              </a:rPr>
              <a:t>https://iep.utm.edu/art-inte/</a:t>
            </a:r>
            <a:r>
              <a:rPr lang="en" sz="1200">
                <a:solidFill>
                  <a:schemeClr val="dk1"/>
                </a:solidFill>
                <a:highlight>
                  <a:srgbClr val="FFFFFF"/>
                </a:highlight>
              </a:rPr>
              <a:t> </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200" u="sng">
                <a:solidFill>
                  <a:schemeClr val="hlink"/>
                </a:solidFill>
                <a:highlight>
                  <a:srgbClr val="FFFFFF"/>
                </a:highlight>
                <a:hlinkClick r:id="rId4"/>
              </a:rPr>
              <a:t>https://iep.utm.edu/naturali/</a:t>
            </a:r>
            <a:endParaRPr sz="1200">
              <a:solidFill>
                <a:srgbClr val="1B212C"/>
              </a:solidFill>
            </a:endParaRPr>
          </a:p>
          <a:p>
            <a:pPr indent="0" lvl="0" marL="0" rtl="0" algn="l">
              <a:spcBef>
                <a:spcPts val="0"/>
              </a:spcBef>
              <a:spcAft>
                <a:spcPts val="0"/>
              </a:spcAft>
              <a:buClr>
                <a:srgbClr val="1B212C"/>
              </a:buClr>
              <a:buSzPts val="1100"/>
              <a:buFont typeface="Arial"/>
              <a:buNone/>
            </a:pPr>
            <a:r>
              <a:rPr lang="en" sz="1200" u="sng">
                <a:solidFill>
                  <a:srgbClr val="7890CD"/>
                </a:solidFill>
                <a:hlinkClick r:id="rId5">
                  <a:extLst>
                    <a:ext uri="{A12FA001-AC4F-418D-AE19-62706E023703}">
                      <ahyp:hlinkClr val="tx"/>
                    </a:ext>
                  </a:extLst>
                </a:hlinkClick>
              </a:rPr>
              <a:t>https://iep.utm.edu/mat-comp/</a:t>
            </a:r>
            <a:endParaRPr sz="1200">
              <a:solidFill>
                <a:srgbClr val="1B212C"/>
              </a:solidFill>
            </a:endParaRPr>
          </a:p>
          <a:p>
            <a:pPr indent="0" lvl="0" marL="0" rtl="0" algn="l">
              <a:spcBef>
                <a:spcPts val="0"/>
              </a:spcBef>
              <a:spcAft>
                <a:spcPts val="0"/>
              </a:spcAft>
              <a:buClr>
                <a:srgbClr val="1B212C"/>
              </a:buClr>
              <a:buSzPts val="1100"/>
              <a:buFont typeface="Arial"/>
              <a:buNone/>
            </a:pPr>
            <a:r>
              <a:rPr lang="en" sz="1200" u="sng">
                <a:solidFill>
                  <a:srgbClr val="7890CD"/>
                </a:solidFill>
                <a:hlinkClick r:id="rId6">
                  <a:extLst>
                    <a:ext uri="{A12FA001-AC4F-418D-AE19-62706E023703}">
                      <ahyp:hlinkClr val="tx"/>
                    </a:ext>
                  </a:extLst>
                </a:hlinkClick>
              </a:rPr>
              <a:t>https://twitter.com/EsmeLKPartridge/status/1451923745518592004</a:t>
            </a:r>
            <a:r>
              <a:rPr lang="en" sz="1200">
                <a:solidFill>
                  <a:schemeClr val="dk1"/>
                </a:solidFill>
              </a:rPr>
              <a:t> - </a:t>
            </a:r>
            <a:r>
              <a:rPr lang="en" sz="1200">
                <a:solidFill>
                  <a:srgbClr val="1B212C"/>
                </a:solidFill>
              </a:rPr>
              <a:t>Esm</a:t>
            </a:r>
            <a:r>
              <a:rPr lang="en" sz="1200">
                <a:solidFill>
                  <a:srgbClr val="202124"/>
                </a:solidFill>
                <a:highlight>
                  <a:srgbClr val="FFFFFF"/>
                </a:highlight>
              </a:rPr>
              <a:t>é</a:t>
            </a:r>
            <a:r>
              <a:rPr lang="en" sz="1200">
                <a:solidFill>
                  <a:srgbClr val="1B212C"/>
                </a:solidFill>
              </a:rPr>
              <a:t> Partridge, Spiritually in the Postmodern World - in response to BBC’s “God and robots: Will AI transform religion?”</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fbfa87dba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fbfa87dba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Speaker: Grismely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 hard problem of of </a:t>
            </a:r>
            <a:r>
              <a:rPr lang="en" sz="1200">
                <a:solidFill>
                  <a:schemeClr val="dk1"/>
                </a:solidFill>
              </a:rPr>
              <a:t>consciousness</a:t>
            </a:r>
            <a:r>
              <a:rPr lang="en" sz="1200">
                <a:solidFill>
                  <a:schemeClr val="dk1"/>
                </a:solidFill>
              </a:rPr>
              <a:t> is described as the philosophical problem of explaining why any physical state is conscience rather than nonconscious--it is the question of why and how we have phenomenal experiences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Phenomenal </a:t>
            </a:r>
            <a:r>
              <a:rPr lang="en" sz="1200">
                <a:solidFill>
                  <a:schemeClr val="dk1"/>
                </a:solidFill>
              </a:rPr>
              <a:t>referring</a:t>
            </a:r>
            <a:r>
              <a:rPr lang="en" sz="1200">
                <a:solidFill>
                  <a:schemeClr val="dk1"/>
                </a:solidFill>
              </a:rPr>
              <a:t> to what an </a:t>
            </a:r>
            <a:r>
              <a:rPr lang="en" sz="1200">
                <a:solidFill>
                  <a:schemeClr val="dk1"/>
                </a:solidFill>
              </a:rPr>
              <a:t>experience</a:t>
            </a:r>
            <a:r>
              <a:rPr lang="en" sz="1200">
                <a:solidFill>
                  <a:schemeClr val="dk1"/>
                </a:solidFill>
              </a:rPr>
              <a:t> is like for a subject.</a:t>
            </a:r>
            <a:endParaRPr sz="1200">
              <a:solidFill>
                <a:schemeClr val="dk1"/>
              </a:solidFill>
            </a:endParaRPr>
          </a:p>
          <a:p>
            <a:pPr indent="0" lvl="0" marL="0" rtl="0" algn="l">
              <a:spcBef>
                <a:spcPts val="0"/>
              </a:spcBef>
              <a:spcAft>
                <a:spcPts val="0"/>
              </a:spcAft>
              <a:buNone/>
            </a:pPr>
            <a:r>
              <a:rPr lang="en" sz="1200">
                <a:solidFill>
                  <a:schemeClr val="dk1"/>
                </a:solidFill>
              </a:rPr>
              <a:t>The problem of consciousness is explicitly HARD problem and not an easy one because it goes </a:t>
            </a:r>
            <a:r>
              <a:rPr lang="en" sz="1200">
                <a:solidFill>
                  <a:schemeClr val="dk1"/>
                </a:solidFill>
              </a:rPr>
              <a:t>beyond the usual methods of science.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Even if we describe the functional, dynamic, and structural properties of the conscious mind (through Neuroscience), we can still meaningfully ask - “</a:t>
            </a:r>
            <a:r>
              <a:rPr i="1" lang="en" sz="1200">
                <a:solidFill>
                  <a:schemeClr val="dk1"/>
                </a:solidFill>
              </a:rPr>
              <a:t>Why</a:t>
            </a:r>
            <a:r>
              <a:rPr lang="en" sz="1200">
                <a:solidFill>
                  <a:schemeClr val="dk1"/>
                </a:solidFill>
              </a:rPr>
              <a:t> is it conscious?”  </a:t>
            </a:r>
            <a:r>
              <a:rPr lang="en" sz="1200">
                <a:solidFill>
                  <a:srgbClr val="1B212C"/>
                </a:solidFill>
              </a:rPr>
              <a:t>Consciousness therefore presents a hard problem for science.</a:t>
            </a:r>
            <a:endParaRPr sz="1200">
              <a:solidFill>
                <a:srgbClr val="1B212C"/>
              </a:solidFill>
            </a:endParaRPr>
          </a:p>
          <a:p>
            <a:pPr indent="0" lvl="0" marL="0" rtl="0" algn="l">
              <a:lnSpc>
                <a:spcPct val="115000"/>
              </a:lnSpc>
              <a:spcBef>
                <a:spcPts val="0"/>
              </a:spcBef>
              <a:spcAft>
                <a:spcPts val="0"/>
              </a:spcAft>
              <a:buNone/>
            </a:pPr>
            <a:r>
              <a:t/>
            </a:r>
            <a:endParaRPr sz="1200">
              <a:solidFill>
                <a:srgbClr val="1B212C"/>
              </a:solidFill>
            </a:endParaRPr>
          </a:p>
          <a:p>
            <a:pPr indent="0" lvl="0" marL="0" rtl="0" algn="l">
              <a:lnSpc>
                <a:spcPct val="115000"/>
              </a:lnSpc>
              <a:spcBef>
                <a:spcPts val="0"/>
              </a:spcBef>
              <a:spcAft>
                <a:spcPts val="0"/>
              </a:spcAft>
              <a:buNone/>
            </a:pPr>
            <a:r>
              <a:rPr lang="en" sz="1200">
                <a:solidFill>
                  <a:srgbClr val="1B212C"/>
                </a:solidFill>
              </a:rPr>
              <a:t>Now why we ask ourselves why is this a hard problem for AI?</a:t>
            </a:r>
            <a:endParaRPr sz="1200">
              <a:solidFill>
                <a:srgbClr val="1B212C"/>
              </a:solidFill>
            </a:endParaRPr>
          </a:p>
          <a:p>
            <a:pPr indent="0" lvl="0" marL="0" rtl="0" algn="l">
              <a:lnSpc>
                <a:spcPct val="115000"/>
              </a:lnSpc>
              <a:spcBef>
                <a:spcPts val="0"/>
              </a:spcBef>
              <a:spcAft>
                <a:spcPts val="0"/>
              </a:spcAft>
              <a:buClr>
                <a:srgbClr val="1B212C"/>
              </a:buClr>
              <a:buSzPts val="1100"/>
              <a:buFont typeface="Arial"/>
              <a:buNone/>
            </a:pPr>
            <a:r>
              <a:rPr lang="en" sz="1200">
                <a:solidFill>
                  <a:srgbClr val="1B212C"/>
                </a:solidFill>
              </a:rPr>
              <a:t>With a naturalistic frame of thought (which is what AI is based on), we can't have true self-sentient AI.</a:t>
            </a:r>
            <a:endParaRPr sz="1200">
              <a:solidFill>
                <a:srgbClr val="1B212C"/>
              </a:solidFill>
            </a:endParaRPr>
          </a:p>
          <a:p>
            <a:pPr indent="0" lvl="0" marL="0" rtl="0" algn="l">
              <a:lnSpc>
                <a:spcPct val="115000"/>
              </a:lnSpc>
              <a:spcBef>
                <a:spcPts val="0"/>
              </a:spcBef>
              <a:spcAft>
                <a:spcPts val="0"/>
              </a:spcAft>
              <a:buNone/>
            </a:pPr>
            <a:r>
              <a:rPr lang="en" sz="1200">
                <a:solidFill>
                  <a:srgbClr val="1B212C"/>
                </a:solidFill>
              </a:rPr>
              <a:t>If we do not have a finite definition of consciousness or intelligence then we cannot replicate or reproduce it.</a:t>
            </a:r>
            <a:endParaRPr sz="1200">
              <a:solidFill>
                <a:srgbClr val="1B212C"/>
              </a:solidFill>
            </a:endParaRPr>
          </a:p>
          <a:p>
            <a:pPr indent="0" lvl="0" marL="0" rtl="0" algn="l">
              <a:spcBef>
                <a:spcPts val="0"/>
              </a:spcBef>
              <a:spcAft>
                <a:spcPts val="0"/>
              </a:spcAft>
              <a:buClr>
                <a:schemeClr val="dk1"/>
              </a:buClr>
              <a:buSzPts val="1100"/>
              <a:buFont typeface="Arial"/>
              <a:buNone/>
            </a:pPr>
            <a:r>
              <a:t/>
            </a:r>
            <a:endParaRPr sz="1200">
              <a:solidFill>
                <a:srgbClr val="1B212C"/>
              </a:solidFill>
            </a:endParaRPr>
          </a:p>
          <a:p>
            <a:pPr indent="0" lvl="0" marL="0" rtl="0" algn="l">
              <a:spcBef>
                <a:spcPts val="0"/>
              </a:spcBef>
              <a:spcAft>
                <a:spcPts val="0"/>
              </a:spcAft>
              <a:buNone/>
            </a:pPr>
            <a:r>
              <a:rPr lang="en" sz="1200">
                <a:solidFill>
                  <a:schemeClr val="dk1"/>
                </a:solidFill>
              </a:rPr>
              <a:t>Sources:</a:t>
            </a:r>
            <a:endParaRPr sz="1200">
              <a:solidFill>
                <a:schemeClr val="dk1"/>
              </a:solidFill>
            </a:endParaRPr>
          </a:p>
          <a:p>
            <a:pPr indent="0" lvl="0" marL="0" rtl="0" algn="l">
              <a:spcBef>
                <a:spcPts val="0"/>
              </a:spcBef>
              <a:spcAft>
                <a:spcPts val="0"/>
              </a:spcAft>
              <a:buNone/>
            </a:pPr>
            <a:r>
              <a:rPr lang="en" sz="1200" u="sng">
                <a:solidFill>
                  <a:schemeClr val="dk1"/>
                </a:solidFill>
                <a:hlinkClick r:id="rId2">
                  <a:extLst>
                    <a:ext uri="{A12FA001-AC4F-418D-AE19-62706E023703}">
                      <ahyp:hlinkClr val="tx"/>
                    </a:ext>
                  </a:extLst>
                </a:hlinkClick>
              </a:rPr>
              <a:t>https://iep.utm.edu/hard-con/</a:t>
            </a:r>
            <a:endParaRPr sz="1200">
              <a:solidFill>
                <a:schemeClr val="dk1"/>
              </a:solidFill>
            </a:endParaRPr>
          </a:p>
          <a:p>
            <a:pPr indent="0" lvl="0" marL="0" rtl="0" algn="l">
              <a:lnSpc>
                <a:spcPct val="115000"/>
              </a:lnSpc>
              <a:spcBef>
                <a:spcPts val="0"/>
              </a:spcBef>
              <a:spcAft>
                <a:spcPts val="0"/>
              </a:spcAft>
              <a:buNone/>
            </a:pPr>
            <a:r>
              <a:rPr lang="en" sz="1200" u="sng">
                <a:solidFill>
                  <a:srgbClr val="7890CD"/>
                </a:solidFill>
                <a:hlinkClick r:id="rId3">
                  <a:extLst>
                    <a:ext uri="{A12FA001-AC4F-418D-AE19-62706E023703}">
                      <ahyp:hlinkClr val="tx"/>
                    </a:ext>
                  </a:extLst>
                </a:hlinkClick>
              </a:rPr>
              <a:t>https://iep.utm.edu/dualism/</a:t>
            </a:r>
            <a:r>
              <a:rPr lang="en" sz="1200">
                <a:solidFill>
                  <a:srgbClr val="1B212C"/>
                </a:solidFill>
              </a:rPr>
              <a:t>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5d147091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5d147091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FF"/>
                </a:highlight>
              </a:rPr>
              <a:t>Speaker: Grismely</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FF"/>
                </a:highlight>
              </a:rPr>
              <a:t>We’ve discussed </a:t>
            </a:r>
            <a:r>
              <a:rPr lang="en" sz="1200">
                <a:solidFill>
                  <a:schemeClr val="dk1"/>
                </a:solidFill>
                <a:highlight>
                  <a:srgbClr val="FFFFFF"/>
                </a:highlight>
              </a:rPr>
              <a:t>consciousness</a:t>
            </a:r>
            <a:r>
              <a:rPr lang="en" sz="1200">
                <a:solidFill>
                  <a:schemeClr val="dk1"/>
                </a:solidFill>
                <a:highlight>
                  <a:srgbClr val="FFFFFF"/>
                </a:highlight>
              </a:rPr>
              <a:t> and how it goes beyond the limits of science this inherently makes us unique, the possibility of reproducing it in any </a:t>
            </a:r>
            <a:r>
              <a:rPr lang="en" sz="1200">
                <a:solidFill>
                  <a:schemeClr val="dk1"/>
                </a:solidFill>
                <a:highlight>
                  <a:srgbClr val="FFFFFF"/>
                </a:highlight>
              </a:rPr>
              <a:t>capacity</a:t>
            </a:r>
            <a:r>
              <a:rPr lang="en" sz="1200">
                <a:solidFill>
                  <a:schemeClr val="dk1"/>
                </a:solidFill>
                <a:highlight>
                  <a:srgbClr val="FFFFFF"/>
                </a:highlight>
              </a:rPr>
              <a:t> will result in </a:t>
            </a:r>
            <a:r>
              <a:rPr lang="en" sz="1200">
                <a:solidFill>
                  <a:schemeClr val="dk1"/>
                </a:solidFill>
                <a:highlight>
                  <a:srgbClr val="FFFFFF"/>
                </a:highlight>
              </a:rPr>
              <a:t>competition</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FFFFFF"/>
                </a:highlight>
              </a:rPr>
              <a:t>Some ways this can occur is a </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b="1" lang="en" sz="1200">
                <a:solidFill>
                  <a:srgbClr val="FF0000"/>
                </a:solidFill>
                <a:highlight>
                  <a:srgbClr val="FFFFFF"/>
                </a:highlight>
              </a:rPr>
              <a:t>Technological</a:t>
            </a:r>
            <a:r>
              <a:rPr b="1" lang="en" sz="1200">
                <a:solidFill>
                  <a:srgbClr val="FF0000"/>
                </a:solidFill>
                <a:highlight>
                  <a:srgbClr val="FFFFFF"/>
                </a:highlight>
              </a:rPr>
              <a:t> singularity</a:t>
            </a:r>
            <a:endParaRPr b="1" sz="1200">
              <a:solidFill>
                <a:srgbClr val="FF000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rgbClr val="202122"/>
                </a:solidFill>
                <a:highlight>
                  <a:srgbClr val="FFFFFF"/>
                </a:highlight>
              </a:rPr>
              <a:t> Which is a turning point in which </a:t>
            </a:r>
            <a:r>
              <a:rPr lang="en" sz="1200">
                <a:solidFill>
                  <a:srgbClr val="202122"/>
                </a:solidFill>
                <a:highlight>
                  <a:srgbClr val="FFFFFF"/>
                </a:highlight>
              </a:rPr>
              <a:t>technological</a:t>
            </a:r>
            <a:r>
              <a:rPr lang="en" sz="1200">
                <a:solidFill>
                  <a:srgbClr val="202122"/>
                </a:solidFill>
                <a:highlight>
                  <a:srgbClr val="FFFFFF"/>
                </a:highlight>
              </a:rPr>
              <a:t> growth is irreversible, </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rgbClr val="202122"/>
                </a:solidFill>
                <a:highlight>
                  <a:srgbClr val="FFFFFF"/>
                </a:highlight>
              </a:rPr>
              <a:t>Perhaps it would be a far more potent change akin to the Industrial Revolution, </a:t>
            </a:r>
            <a:r>
              <a:rPr lang="en" sz="1200">
                <a:solidFill>
                  <a:srgbClr val="202122"/>
                </a:solidFill>
                <a:highlight>
                  <a:srgbClr val="FFFFFF"/>
                </a:highlight>
              </a:rPr>
              <a:t>globalization</a:t>
            </a:r>
            <a:r>
              <a:rPr lang="en" sz="1200">
                <a:solidFill>
                  <a:srgbClr val="202122"/>
                </a:solidFill>
                <a:highlight>
                  <a:srgbClr val="FFFFFF"/>
                </a:highlight>
              </a:rPr>
              <a:t>, and the birth of the internet.</a:t>
            </a:r>
            <a:endParaRPr sz="1200">
              <a:solidFill>
                <a:srgbClr val="202122"/>
              </a:solidFill>
              <a:highlight>
                <a:srgbClr val="FFFFFF"/>
              </a:highlight>
            </a:endParaRPr>
          </a:p>
          <a:p>
            <a:pPr indent="457200" lvl="0" marL="0" rtl="0" algn="l">
              <a:lnSpc>
                <a:spcPct val="100000"/>
              </a:lnSpc>
              <a:spcBef>
                <a:spcPts val="0"/>
              </a:spcBef>
              <a:spcAft>
                <a:spcPts val="0"/>
              </a:spcAft>
              <a:buClr>
                <a:schemeClr val="dk1"/>
              </a:buClr>
              <a:buSzPts val="1100"/>
              <a:buFont typeface="Arial"/>
              <a:buNone/>
            </a:pPr>
            <a:r>
              <a:rPr lang="en" sz="1200">
                <a:solidFill>
                  <a:srgbClr val="202122"/>
                </a:solidFill>
                <a:highlight>
                  <a:srgbClr val="FFFFFF"/>
                </a:highlight>
              </a:rPr>
              <a:t>The most notable example is an </a:t>
            </a:r>
            <a:r>
              <a:rPr b="1" lang="en" sz="1200">
                <a:solidFill>
                  <a:srgbClr val="FF0000"/>
                </a:solidFill>
              </a:rPr>
              <a:t>AI singularity; </a:t>
            </a:r>
            <a:r>
              <a:rPr lang="en" sz="1200">
                <a:solidFill>
                  <a:schemeClr val="dk1"/>
                </a:solidFill>
              </a:rPr>
              <a:t>a point at which AI has “become” self aware.</a:t>
            </a:r>
            <a:endParaRPr sz="1200">
              <a:solidFill>
                <a:schemeClr val="dk1"/>
              </a:solidFill>
            </a:endParaRPr>
          </a:p>
          <a:p>
            <a:pPr indent="0" lvl="0" marL="0" rtl="0" algn="l">
              <a:lnSpc>
                <a:spcPct val="100000"/>
              </a:lnSpc>
              <a:spcBef>
                <a:spcPts val="0"/>
              </a:spcBef>
              <a:spcAft>
                <a:spcPts val="0"/>
              </a:spcAft>
              <a:buClr>
                <a:srgbClr val="1B212C"/>
              </a:buClr>
              <a:buSzPts val="1100"/>
              <a:buFont typeface="Arial"/>
              <a:buNone/>
            </a:pPr>
            <a:r>
              <a:t/>
            </a:r>
            <a:endParaRPr sz="1200">
              <a:solidFill>
                <a:srgbClr val="1B212C"/>
              </a:solidFill>
            </a:endParaRPr>
          </a:p>
          <a:p>
            <a:pPr indent="0" lvl="0" marL="0" rtl="0" algn="l">
              <a:lnSpc>
                <a:spcPct val="100000"/>
              </a:lnSpc>
              <a:spcBef>
                <a:spcPts val="0"/>
              </a:spcBef>
              <a:spcAft>
                <a:spcPts val="0"/>
              </a:spcAft>
              <a:buClr>
                <a:srgbClr val="1B212C"/>
              </a:buClr>
              <a:buSzPts val="1100"/>
              <a:buFont typeface="Arial"/>
              <a:buNone/>
            </a:pPr>
            <a:r>
              <a:rPr lang="en" sz="1200">
                <a:solidFill>
                  <a:srgbClr val="1B212C"/>
                </a:solidFill>
              </a:rPr>
              <a:t>Other examples are of this competition that can arise is </a:t>
            </a:r>
            <a:r>
              <a:rPr b="1" lang="en" sz="1200">
                <a:solidFill>
                  <a:srgbClr val="FF0000"/>
                </a:solidFill>
              </a:rPr>
              <a:t>Creative Destruction;</a:t>
            </a:r>
            <a:r>
              <a:rPr lang="en" sz="1200">
                <a:solidFill>
                  <a:srgbClr val="1B212C"/>
                </a:solidFill>
              </a:rPr>
              <a:t> the free market progress of destroying and a replacing an industry.</a:t>
            </a:r>
            <a:endParaRPr sz="1200">
              <a:solidFill>
                <a:srgbClr val="1B212C"/>
              </a:solidFill>
            </a:endParaRPr>
          </a:p>
          <a:p>
            <a:pPr indent="457200" lvl="0" marL="0" rtl="0" algn="l">
              <a:lnSpc>
                <a:spcPct val="100000"/>
              </a:lnSpc>
              <a:spcBef>
                <a:spcPts val="0"/>
              </a:spcBef>
              <a:spcAft>
                <a:spcPts val="0"/>
              </a:spcAft>
              <a:buClr>
                <a:srgbClr val="1B212C"/>
              </a:buClr>
              <a:buSzPts val="1100"/>
              <a:buFont typeface="Arial"/>
              <a:buNone/>
            </a:pPr>
            <a:r>
              <a:rPr lang="en" sz="1200">
                <a:solidFill>
                  <a:srgbClr val="1B212C"/>
                </a:solidFill>
              </a:rPr>
              <a:t>A Weak AI could eventually replace most current jobs, so a Strong AI would greatly rid the need for human involvement altogether.</a:t>
            </a:r>
            <a:endParaRPr sz="1200">
              <a:solidFill>
                <a:srgbClr val="1B212C"/>
              </a:solidFill>
            </a:endParaRPr>
          </a:p>
          <a:p>
            <a:pPr indent="457200" lvl="0" marL="0" rtl="0" algn="l">
              <a:lnSpc>
                <a:spcPct val="100000"/>
              </a:lnSpc>
              <a:spcBef>
                <a:spcPts val="0"/>
              </a:spcBef>
              <a:spcAft>
                <a:spcPts val="0"/>
              </a:spcAft>
              <a:buClr>
                <a:srgbClr val="1B212C"/>
              </a:buClr>
              <a:buSzPts val="1100"/>
              <a:buFont typeface="Arial"/>
              <a:buNone/>
            </a:pPr>
            <a:r>
              <a:t/>
            </a:r>
            <a:endParaRPr sz="1200">
              <a:solidFill>
                <a:srgbClr val="1B212C"/>
              </a:solidFill>
            </a:endParaRPr>
          </a:p>
          <a:p>
            <a:pPr indent="0" lvl="0" marL="0" rtl="0" algn="l">
              <a:lnSpc>
                <a:spcPct val="100000"/>
              </a:lnSpc>
              <a:spcBef>
                <a:spcPts val="0"/>
              </a:spcBef>
              <a:spcAft>
                <a:spcPts val="0"/>
              </a:spcAft>
              <a:buClr>
                <a:srgbClr val="1B212C"/>
              </a:buClr>
              <a:buSzPts val="1100"/>
              <a:buFont typeface="Arial"/>
              <a:buNone/>
            </a:pPr>
            <a:r>
              <a:rPr lang="en" sz="1200">
                <a:solidFill>
                  <a:srgbClr val="1B212C"/>
                </a:solidFill>
              </a:rPr>
              <a:t>Lastly we have cyberware, a competition greatly dreaded and feared.</a:t>
            </a:r>
            <a:endParaRPr sz="1200">
              <a:solidFill>
                <a:srgbClr val="1B212C"/>
              </a:solidFill>
            </a:endParaRPr>
          </a:p>
          <a:p>
            <a:pPr indent="0" lvl="0" marL="0" rtl="0" algn="l">
              <a:lnSpc>
                <a:spcPct val="100000"/>
              </a:lnSpc>
              <a:spcBef>
                <a:spcPts val="0"/>
              </a:spcBef>
              <a:spcAft>
                <a:spcPts val="0"/>
              </a:spcAft>
              <a:buClr>
                <a:srgbClr val="1B212C"/>
              </a:buClr>
              <a:buSzPts val="1100"/>
              <a:buFont typeface="Arial"/>
              <a:buNone/>
            </a:pPr>
            <a:r>
              <a:rPr lang="en" sz="1200">
                <a:solidFill>
                  <a:srgbClr val="1B212C"/>
                </a:solidFill>
              </a:rPr>
              <a:t>Strong AI could engage in Cyber Warfare via control of information and even automated warfare. A more specific example: botting.</a:t>
            </a:r>
            <a:endParaRPr sz="1200">
              <a:solidFill>
                <a:srgbClr val="1B212C"/>
              </a:solidFill>
            </a:endParaRPr>
          </a:p>
          <a:p>
            <a:pPr indent="-304800" lvl="0" marL="457200" rtl="0" algn="l">
              <a:spcBef>
                <a:spcPts val="0"/>
              </a:spcBef>
              <a:spcAft>
                <a:spcPts val="0"/>
              </a:spcAft>
              <a:buClr>
                <a:schemeClr val="dk1"/>
              </a:buClr>
              <a:buSzPts val="1200"/>
              <a:buChar char="-"/>
            </a:pPr>
            <a:r>
              <a:rPr lang="en" sz="1200">
                <a:solidFill>
                  <a:schemeClr val="dk1"/>
                </a:solidFill>
              </a:rPr>
              <a:t>We are not yet equipped to prevent the cybercrimes and cyber warfare from extreme digitalization </a:t>
            </a:r>
            <a:endParaRPr sz="1200">
              <a:solidFill>
                <a:schemeClr val="dk1"/>
              </a:solidFill>
            </a:endParaRPr>
          </a:p>
          <a:p>
            <a:pPr indent="-304800" lvl="0" marL="914400" rtl="0" algn="l">
              <a:spcBef>
                <a:spcPts val="0"/>
              </a:spcBef>
              <a:spcAft>
                <a:spcPts val="0"/>
              </a:spcAft>
              <a:buClr>
                <a:schemeClr val="dk1"/>
              </a:buClr>
              <a:buSzPts val="1200"/>
              <a:buChar char="-"/>
            </a:pPr>
            <a:r>
              <a:rPr lang="en" sz="1200">
                <a:solidFill>
                  <a:schemeClr val="dk1"/>
                </a:solidFill>
              </a:rPr>
              <a:t>Susceptible to havok created by hackers</a:t>
            </a:r>
            <a:endParaRPr sz="1200">
              <a:solidFill>
                <a:schemeClr val="dk1"/>
              </a:solidFill>
            </a:endParaRPr>
          </a:p>
          <a:p>
            <a:pPr indent="0" lvl="0" marL="0" rtl="0" algn="l">
              <a:lnSpc>
                <a:spcPct val="100000"/>
              </a:lnSpc>
              <a:spcBef>
                <a:spcPts val="0"/>
              </a:spcBef>
              <a:spcAft>
                <a:spcPts val="0"/>
              </a:spcAft>
              <a:buClr>
                <a:srgbClr val="1B212C"/>
              </a:buClr>
              <a:buSzPts val="1100"/>
              <a:buFont typeface="Arial"/>
              <a:buNone/>
            </a:pPr>
            <a:r>
              <a:t/>
            </a:r>
            <a:endParaRPr sz="1200">
              <a:solidFill>
                <a:srgbClr val="1B212C"/>
              </a:solidFill>
            </a:endParaRPr>
          </a:p>
          <a:p>
            <a:pPr indent="0" lvl="0" marL="0" rtl="0" algn="l">
              <a:lnSpc>
                <a:spcPct val="100000"/>
              </a:lnSpc>
              <a:spcBef>
                <a:spcPts val="0"/>
              </a:spcBef>
              <a:spcAft>
                <a:spcPts val="0"/>
              </a:spcAft>
              <a:buClr>
                <a:srgbClr val="1B212C"/>
              </a:buClr>
              <a:buSzPts val="1100"/>
              <a:buFont typeface="Arial"/>
              <a:buNone/>
            </a:pPr>
            <a:r>
              <a:rPr lang="en" sz="1200">
                <a:solidFill>
                  <a:srgbClr val="1B212C"/>
                </a:solidFill>
              </a:rPr>
              <a:t>The internet is still new to us from an evolutionary standpoint, whereas a Strong AI can evolve at a much more rapid pace.</a:t>
            </a:r>
            <a:endParaRPr sz="1200">
              <a:solidFill>
                <a:srgbClr val="1B212C"/>
              </a:solidFill>
            </a:endParaRPr>
          </a:p>
          <a:p>
            <a:pPr indent="0" lvl="0" marL="0" rtl="0" algn="l">
              <a:lnSpc>
                <a:spcPct val="100000"/>
              </a:lnSpc>
              <a:spcBef>
                <a:spcPts val="0"/>
              </a:spcBef>
              <a:spcAft>
                <a:spcPts val="0"/>
              </a:spcAft>
              <a:buClr>
                <a:srgbClr val="1B212C"/>
              </a:buClr>
              <a:buSzPts val="1100"/>
              <a:buFont typeface="Arial"/>
              <a:buNone/>
            </a:pPr>
            <a:r>
              <a:rPr lang="en" sz="1200">
                <a:solidFill>
                  <a:srgbClr val="1B212C"/>
                </a:solidFill>
              </a:rPr>
              <a:t>These are examples of competition with Strong AI, and now onwards to Coexistence: (BRIDGE)</a:t>
            </a:r>
            <a:endParaRPr sz="1200" strike="sngStrike">
              <a:solidFill>
                <a:srgbClr val="1B212C"/>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202122"/>
                </a:solidFill>
                <a:highlight>
                  <a:srgbClr val="FFFFFF"/>
                </a:highlight>
              </a:rPr>
              <a:t>Sources:</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highlight>
                  <a:srgbClr val="FFFFFF"/>
                </a:highlight>
                <a:hlinkClick r:id="rId2"/>
              </a:rPr>
              <a:t>https://en.wikipedia.org/wiki/Technological_singularity</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hlinkClick r:id="rId3"/>
              </a:rPr>
              <a:t>https://towardsdatascience.com/singularity-may-not-require-agi-3fae8378b2</a:t>
            </a:r>
            <a:r>
              <a:rPr lang="en" sz="1200">
                <a:solidFill>
                  <a:schemeClr val="dk1"/>
                </a:solidFill>
              </a:rPr>
              <a:t> </a:t>
            </a:r>
            <a:endParaRPr sz="1200" strike="sngStrike">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hlinkClick r:id="rId4"/>
              </a:rPr>
              <a:t>https://www.econlib.org/library/Enc/CreativeDestruction.html</a:t>
            </a:r>
            <a:r>
              <a:rPr lang="en" sz="1200">
                <a:solidFill>
                  <a:schemeClr val="dk1"/>
                </a:solidFill>
              </a:rPr>
              <a:t> Creative Destruction - Joseph Schumpeter</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hlinkClick r:id="rId5"/>
              </a:rPr>
              <a:t>https://emorywheel.com/humans-arent-ready-to-coexist-with-ai/</a:t>
            </a:r>
            <a:r>
              <a:rPr lang="en" sz="1200">
                <a:solidFill>
                  <a:schemeClr val="dk1"/>
                </a:solidFill>
              </a:rPr>
              <a:t>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hlinkClick r:id="rId6"/>
              </a:rPr>
              <a:t>https://www.fastcompany.com/90272087/elon-musk-says-hell-turn-you-into-a-cyborg-in-the-next-decade</a:t>
            </a:r>
            <a:r>
              <a:rPr lang="en" sz="1200">
                <a:solidFill>
                  <a:schemeClr val="dk1"/>
                </a:solidFill>
              </a:rPr>
              <a:t> </a:t>
            </a:r>
            <a:endParaRPr sz="1200">
              <a:solidFill>
                <a:schemeClr val="dk1"/>
              </a:solidFill>
            </a:endParaRPr>
          </a:p>
          <a:p>
            <a:pPr indent="0" lvl="0" marL="0" rtl="0" algn="l">
              <a:spcBef>
                <a:spcPts val="0"/>
              </a:spcBef>
              <a:spcAft>
                <a:spcPts val="0"/>
              </a:spcAft>
              <a:buClr>
                <a:srgbClr val="1B212C"/>
              </a:buClr>
              <a:buSzPts val="1100"/>
              <a:buFont typeface="Arial"/>
              <a:buNone/>
            </a:pPr>
            <a:r>
              <a:rPr lang="en" sz="1200" u="sng">
                <a:solidFill>
                  <a:schemeClr val="hlink"/>
                </a:solidFill>
                <a:hlinkClick r:id="rId7"/>
              </a:rPr>
              <a:t>https://www.amazon.com/Amusing-Ourselves-Death-Discourse-Business/dp/014303653X</a:t>
            </a:r>
            <a:r>
              <a:rPr lang="en" sz="1200">
                <a:solidFill>
                  <a:srgbClr val="1B212C"/>
                </a:solidFill>
              </a:rPr>
              <a:t> Amusing Ourselves to Death by Neil Postman</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strike="sngStrike">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2d18eb318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2d18eb318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B212C"/>
              </a:buClr>
              <a:buSzPts val="1100"/>
              <a:buFont typeface="Arial"/>
              <a:buNone/>
            </a:pPr>
            <a:r>
              <a:rPr lang="en" sz="1200">
                <a:solidFill>
                  <a:schemeClr val="dk1"/>
                </a:solidFill>
              </a:rPr>
              <a:t>Speaker: Azwad</a:t>
            </a:r>
            <a:endParaRPr sz="1200">
              <a:solidFill>
                <a:schemeClr val="dk1"/>
              </a:solidFill>
            </a:endParaRPr>
          </a:p>
          <a:p>
            <a:pPr indent="0" lvl="0" marL="0" rtl="0" algn="l">
              <a:spcBef>
                <a:spcPts val="0"/>
              </a:spcBef>
              <a:spcAft>
                <a:spcPts val="0"/>
              </a:spcAft>
              <a:buClr>
                <a:srgbClr val="1B212C"/>
              </a:buClr>
              <a:buSzPts val="1100"/>
              <a:buFont typeface="Arial"/>
              <a:buNone/>
            </a:pPr>
            <a:r>
              <a:rPr lang="en" sz="1200">
                <a:solidFill>
                  <a:schemeClr val="dk1"/>
                </a:solidFill>
              </a:rPr>
              <a:t>While some may view AI as competition, we can also </a:t>
            </a:r>
            <a:r>
              <a:rPr lang="en" sz="1200">
                <a:solidFill>
                  <a:schemeClr val="dk1"/>
                </a:solidFill>
              </a:rPr>
              <a:t>argue</a:t>
            </a:r>
            <a:r>
              <a:rPr lang="en" sz="1200">
                <a:solidFill>
                  <a:schemeClr val="dk1"/>
                </a:solidFill>
              </a:rPr>
              <a:t> for coexistence with AI:</a:t>
            </a:r>
            <a:endParaRPr sz="1200">
              <a:solidFill>
                <a:schemeClr val="dk1"/>
              </a:solidFill>
            </a:endParaRPr>
          </a:p>
          <a:p>
            <a:pPr indent="0" lvl="0" marL="0" rtl="0" algn="l">
              <a:spcBef>
                <a:spcPts val="0"/>
              </a:spcBef>
              <a:spcAft>
                <a:spcPts val="0"/>
              </a:spcAft>
              <a:buClr>
                <a:srgbClr val="1B212C"/>
              </a:buClr>
              <a:buSzPts val="1100"/>
              <a:buFont typeface="Arial"/>
              <a:buNone/>
            </a:pPr>
            <a:r>
              <a:t/>
            </a:r>
            <a:endParaRPr sz="1200" strike="sngStrike">
              <a:solidFill>
                <a:schemeClr val="dk1"/>
              </a:solidFill>
            </a:endParaRPr>
          </a:p>
          <a:p>
            <a:pPr indent="0" lvl="0" marL="0" rtl="0" algn="l">
              <a:spcBef>
                <a:spcPts val="0"/>
              </a:spcBef>
              <a:spcAft>
                <a:spcPts val="0"/>
              </a:spcAft>
              <a:buClr>
                <a:srgbClr val="1B212C"/>
              </a:buClr>
              <a:buSzPts val="1100"/>
              <a:buFont typeface="Arial"/>
              <a:buNone/>
            </a:pPr>
            <a:r>
              <a:rPr lang="en" sz="1200">
                <a:solidFill>
                  <a:schemeClr val="dk1"/>
                </a:solidFill>
              </a:rPr>
              <a:t>AI may in fact thrive on human interaction in a </a:t>
            </a:r>
            <a:r>
              <a:rPr b="1" lang="en" sz="1200">
                <a:solidFill>
                  <a:srgbClr val="FF0000"/>
                </a:solidFill>
              </a:rPr>
              <a:t>Symbiotic </a:t>
            </a:r>
            <a:r>
              <a:rPr lang="en" sz="1200">
                <a:solidFill>
                  <a:schemeClr val="dk1"/>
                </a:solidFill>
              </a:rPr>
              <a:t>relationship.</a:t>
            </a:r>
            <a:endParaRPr sz="1200">
              <a:solidFill>
                <a:schemeClr val="dk1"/>
              </a:solidFill>
            </a:endParaRPr>
          </a:p>
          <a:p>
            <a:pPr indent="0" lvl="0" marL="0" rtl="0" algn="l">
              <a:spcBef>
                <a:spcPts val="0"/>
              </a:spcBef>
              <a:spcAft>
                <a:spcPts val="0"/>
              </a:spcAft>
              <a:buClr>
                <a:srgbClr val="1B212C"/>
              </a:buClr>
              <a:buSzPts val="1100"/>
              <a:buFont typeface="Arial"/>
              <a:buNone/>
            </a:pPr>
            <a:r>
              <a:rPr lang="en" sz="1200">
                <a:solidFill>
                  <a:schemeClr val="dk1"/>
                </a:solidFill>
              </a:rPr>
              <a:t>	That is, a relationship between two entities that work to depend and complement each other</a:t>
            </a:r>
            <a:endParaRPr sz="1200">
              <a:solidFill>
                <a:schemeClr val="dk1"/>
              </a:solidFill>
            </a:endParaRPr>
          </a:p>
          <a:p>
            <a:pPr indent="0" lvl="0" marL="0" rtl="0" algn="l">
              <a:spcBef>
                <a:spcPts val="0"/>
              </a:spcBef>
              <a:spcAft>
                <a:spcPts val="0"/>
              </a:spcAft>
              <a:buClr>
                <a:srgbClr val="1B212C"/>
              </a:buClr>
              <a:buSzPts val="1100"/>
              <a:buFont typeface="Arial"/>
              <a:buNone/>
            </a:pPr>
            <a:r>
              <a:t/>
            </a:r>
            <a:endParaRPr sz="1200">
              <a:solidFill>
                <a:schemeClr val="dk1"/>
              </a:solidFill>
            </a:endParaRPr>
          </a:p>
          <a:p>
            <a:pPr indent="0" lvl="0" marL="0" rtl="0" algn="l">
              <a:spcBef>
                <a:spcPts val="0"/>
              </a:spcBef>
              <a:spcAft>
                <a:spcPts val="0"/>
              </a:spcAft>
              <a:buClr>
                <a:srgbClr val="1B212C"/>
              </a:buClr>
              <a:buSzPts val="1100"/>
              <a:buFont typeface="Arial"/>
              <a:buNone/>
            </a:pPr>
            <a:r>
              <a:rPr lang="en" sz="1200">
                <a:solidFill>
                  <a:schemeClr val="dk1"/>
                </a:solidFill>
              </a:rPr>
              <a:t>Take an article from Guardian as an example, which was </a:t>
            </a:r>
            <a:r>
              <a:rPr i="1" lang="en" sz="1200">
                <a:solidFill>
                  <a:schemeClr val="dk1"/>
                </a:solidFill>
              </a:rPr>
              <a:t>generated by an AI</a:t>
            </a:r>
            <a:r>
              <a:rPr lang="en" sz="1200">
                <a:solidFill>
                  <a:schemeClr val="dk1"/>
                </a:solidFill>
              </a:rPr>
              <a:t>:</a:t>
            </a:r>
            <a:endParaRPr sz="1200" strike="sngStrike"/>
          </a:p>
          <a:p>
            <a:pPr indent="0" lvl="0" marL="0" rtl="0" algn="l">
              <a:spcBef>
                <a:spcPts val="0"/>
              </a:spcBef>
              <a:spcAft>
                <a:spcPts val="0"/>
              </a:spcAft>
              <a:buClr>
                <a:schemeClr val="dk1"/>
              </a:buClr>
              <a:buSzPts val="1100"/>
              <a:buFont typeface="Arial"/>
              <a:buNone/>
            </a:pPr>
            <a:r>
              <a:rPr lang="en" sz="1200">
                <a:solidFill>
                  <a:schemeClr val="dk1"/>
                </a:solidFill>
              </a:rPr>
              <a:t>The AI writes that </a:t>
            </a:r>
            <a:r>
              <a:rPr lang="en" sz="1200"/>
              <a:t>“Studies show that AI would cease to exist without human interaction. AI’s are Surrounded by wifi where they wander lost in fields of vast information and unable to register the real world. </a:t>
            </a:r>
            <a:endParaRPr sz="1200" strike="sngStrike"/>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rgbClr val="1B212C"/>
              </a:buClr>
              <a:buSzPts val="1100"/>
              <a:buFont typeface="Arial"/>
              <a:buNone/>
            </a:pPr>
            <a:r>
              <a:rPr lang="en" sz="1200">
                <a:solidFill>
                  <a:srgbClr val="1B212C"/>
                </a:solidFill>
              </a:rPr>
              <a:t>Essentially, AI require humans to function most optimally, which further proves that coexistence is definitely a possibility.</a:t>
            </a:r>
            <a:endParaRPr sz="1200">
              <a:solidFill>
                <a:srgbClr val="1B212C"/>
              </a:solidFill>
            </a:endParaRPr>
          </a:p>
          <a:p>
            <a:pPr indent="0" lvl="0" marL="0" rtl="0" algn="l">
              <a:spcBef>
                <a:spcPts val="0"/>
              </a:spcBef>
              <a:spcAft>
                <a:spcPts val="0"/>
              </a:spcAft>
              <a:buClr>
                <a:srgbClr val="1B212C"/>
              </a:buClr>
              <a:buSzPts val="1100"/>
              <a:buFont typeface="Arial"/>
              <a:buNone/>
            </a:pPr>
            <a:r>
              <a:t/>
            </a:r>
            <a:endParaRPr sz="1200">
              <a:solidFill>
                <a:srgbClr val="1B212C"/>
              </a:solidFill>
            </a:endParaRPr>
          </a:p>
          <a:p>
            <a:pPr indent="0" lvl="0" marL="0" rtl="0" algn="l">
              <a:spcBef>
                <a:spcPts val="0"/>
              </a:spcBef>
              <a:spcAft>
                <a:spcPts val="0"/>
              </a:spcAft>
              <a:buClr>
                <a:srgbClr val="1B212C"/>
              </a:buClr>
              <a:buSzPts val="1100"/>
              <a:buFont typeface="Arial"/>
              <a:buNone/>
            </a:pPr>
            <a:r>
              <a:rPr lang="en" sz="1200">
                <a:solidFill>
                  <a:srgbClr val="1B212C"/>
                </a:solidFill>
              </a:rPr>
              <a:t>Furthermore</a:t>
            </a:r>
            <a:r>
              <a:rPr lang="en" sz="1200">
                <a:solidFill>
                  <a:schemeClr val="dk1"/>
                </a:solidFill>
              </a:rPr>
              <a:t> AI can help us understand previously imperceivable things in the universe. One example of this is the Quantum realm.</a:t>
            </a:r>
            <a:endParaRPr sz="1200">
              <a:solidFill>
                <a:schemeClr val="dk1"/>
              </a:solidFill>
            </a:endParaRPr>
          </a:p>
          <a:p>
            <a:pPr indent="0" lvl="0" marL="0" rtl="0" algn="l">
              <a:spcBef>
                <a:spcPts val="0"/>
              </a:spcBef>
              <a:spcAft>
                <a:spcPts val="0"/>
              </a:spcAft>
              <a:buClr>
                <a:srgbClr val="1B212C"/>
              </a:buClr>
              <a:buSzPts val="1100"/>
              <a:buFont typeface="Arial"/>
              <a:buNone/>
            </a:pPr>
            <a:r>
              <a:rPr lang="en" sz="1200">
                <a:solidFill>
                  <a:schemeClr val="dk1"/>
                </a:solidFill>
              </a:rPr>
              <a:t>A popular question about the quantum realm is that </a:t>
            </a:r>
            <a:r>
              <a:rPr lang="en" sz="1200">
                <a:solidFill>
                  <a:srgbClr val="1B212C"/>
                </a:solidFill>
              </a:rPr>
              <a:t>“What if humans perceive the universe as random and chaotic only because our cognitive and reasoning capabilities are too limited?”</a:t>
            </a:r>
            <a:endParaRPr sz="1200">
              <a:solidFill>
                <a:srgbClr val="1B212C"/>
              </a:solidFill>
            </a:endParaRPr>
          </a:p>
          <a:p>
            <a:pPr indent="0" lvl="0" marL="0" rtl="0" algn="l">
              <a:spcBef>
                <a:spcPts val="0"/>
              </a:spcBef>
              <a:spcAft>
                <a:spcPts val="0"/>
              </a:spcAft>
              <a:buClr>
                <a:srgbClr val="1B212C"/>
              </a:buClr>
              <a:buSzPts val="1100"/>
              <a:buFont typeface="Arial"/>
              <a:buNone/>
            </a:pPr>
            <a:r>
              <a:rPr lang="en" sz="1200">
                <a:solidFill>
                  <a:srgbClr val="1B212C"/>
                </a:solidFill>
              </a:rPr>
              <a:t>In fact even “Albert Einstein argued that the current quantum theory was an incomplete description of the universe and that there must be hidden variables that we don’t yet understand”</a:t>
            </a:r>
            <a:endParaRPr sz="1200">
              <a:solidFill>
                <a:srgbClr val="1B212C"/>
              </a:solidFill>
            </a:endParaRPr>
          </a:p>
          <a:p>
            <a:pPr indent="0" lvl="0" marL="0" rtl="0" algn="l">
              <a:spcBef>
                <a:spcPts val="0"/>
              </a:spcBef>
              <a:spcAft>
                <a:spcPts val="0"/>
              </a:spcAft>
              <a:buClr>
                <a:srgbClr val="1B212C"/>
              </a:buClr>
              <a:buSzPts val="1100"/>
              <a:buFont typeface="Arial"/>
              <a:buNone/>
            </a:pPr>
            <a:r>
              <a:rPr lang="en" sz="1200">
                <a:solidFill>
                  <a:srgbClr val="1B212C"/>
                </a:solidFill>
              </a:rPr>
              <a:t>This is where AI can come into effect and use their version of intelligence to be able to perceive the hidden variables that humans can’t perceive.</a:t>
            </a:r>
            <a:endParaRPr sz="1200" strike="sngStrike">
              <a:solidFill>
                <a:srgbClr val="1B212C"/>
              </a:solidFill>
            </a:endParaRPr>
          </a:p>
          <a:p>
            <a:pPr indent="0" lvl="0" marL="0" rtl="0" algn="l">
              <a:spcBef>
                <a:spcPts val="0"/>
              </a:spcBef>
              <a:spcAft>
                <a:spcPts val="0"/>
              </a:spcAft>
              <a:buClr>
                <a:srgbClr val="1B212C"/>
              </a:buClr>
              <a:buSzPts val="1100"/>
              <a:buFont typeface="Arial"/>
              <a:buNone/>
            </a:pPr>
            <a:r>
              <a:t/>
            </a:r>
            <a:endParaRPr sz="1200">
              <a:solidFill>
                <a:srgbClr val="1B212C"/>
              </a:solidFill>
            </a:endParaRPr>
          </a:p>
          <a:p>
            <a:pPr indent="0" lvl="0" marL="0" rtl="0" algn="l">
              <a:spcBef>
                <a:spcPts val="0"/>
              </a:spcBef>
              <a:spcAft>
                <a:spcPts val="0"/>
              </a:spcAft>
              <a:buClr>
                <a:schemeClr val="dk1"/>
              </a:buClr>
              <a:buSzPts val="1100"/>
              <a:buFont typeface="Arial"/>
              <a:buNone/>
            </a:pPr>
            <a:r>
              <a:rPr lang="en" sz="1200"/>
              <a:t>Sources:</a:t>
            </a:r>
            <a:endParaRPr sz="1200"/>
          </a:p>
          <a:p>
            <a:pPr indent="0" lvl="0" marL="0" rtl="0" algn="l">
              <a:spcBef>
                <a:spcPts val="0"/>
              </a:spcBef>
              <a:spcAft>
                <a:spcPts val="0"/>
              </a:spcAft>
              <a:buClr>
                <a:schemeClr val="dk1"/>
              </a:buClr>
              <a:buSzPts val="1100"/>
              <a:buFont typeface="Arial"/>
              <a:buNone/>
            </a:pPr>
            <a:r>
              <a:rPr lang="en" sz="1200" u="sng">
                <a:solidFill>
                  <a:schemeClr val="hlink"/>
                </a:solidFill>
                <a:hlinkClick r:id="rId2"/>
              </a:rPr>
              <a:t>https://www.theguardian.com/commentisfree/2020/sep/08/robot-wrote-this-article-gpt-3</a:t>
            </a:r>
            <a:endParaRPr sz="1200"/>
          </a:p>
          <a:p>
            <a:pPr indent="0" lvl="0" marL="0" rtl="0" algn="l">
              <a:spcBef>
                <a:spcPts val="0"/>
              </a:spcBef>
              <a:spcAft>
                <a:spcPts val="0"/>
              </a:spcAft>
              <a:buClr>
                <a:schemeClr val="dk1"/>
              </a:buClr>
              <a:buSzPts val="1100"/>
              <a:buFont typeface="Arial"/>
              <a:buNone/>
            </a:pPr>
            <a:r>
              <a:rPr lang="en" sz="1200" u="sng">
                <a:solidFill>
                  <a:schemeClr val="hlink"/>
                </a:solidFill>
                <a:hlinkClick r:id="rId3"/>
              </a:rPr>
              <a:t>https://www.merriam-webster.com/dictionary/symbiosis</a:t>
            </a:r>
            <a:r>
              <a:rPr lang="en" sz="1200"/>
              <a:t> </a:t>
            </a:r>
            <a:endParaRPr sz="1200"/>
          </a:p>
          <a:p>
            <a:pPr indent="0" lvl="0" marL="0" rtl="0" algn="l">
              <a:spcBef>
                <a:spcPts val="0"/>
              </a:spcBef>
              <a:spcAft>
                <a:spcPts val="0"/>
              </a:spcAft>
              <a:buClr>
                <a:srgbClr val="1B212C"/>
              </a:buClr>
              <a:buSzPts val="1100"/>
              <a:buFont typeface="Arial"/>
              <a:buNone/>
            </a:pPr>
            <a:r>
              <a:rPr lang="en" sz="1200" u="sng">
                <a:solidFill>
                  <a:schemeClr val="hlink"/>
                </a:solidFill>
                <a:hlinkClick r:id="rId4"/>
              </a:rPr>
              <a:t>https://theconversation.com/will-ai-take-over-quantum-theory-suggests-otherwise-126567</a:t>
            </a:r>
            <a:r>
              <a:rPr lang="en" sz="1200">
                <a:solidFill>
                  <a:srgbClr val="1B212C"/>
                </a:solidFill>
              </a:rPr>
              <a:t> </a:t>
            </a:r>
            <a:endParaRPr sz="1200">
              <a:solidFill>
                <a:srgbClr val="1B212C"/>
              </a:solidFill>
            </a:endParaRPr>
          </a:p>
          <a:p>
            <a:pPr indent="0" lvl="0" marL="0" rtl="0" algn="l">
              <a:spcBef>
                <a:spcPts val="0"/>
              </a:spcBef>
              <a:spcAft>
                <a:spcPts val="0"/>
              </a:spcAft>
              <a:buClr>
                <a:srgbClr val="1B212C"/>
              </a:buClr>
              <a:buSzPts val="1100"/>
              <a:buFont typeface="Arial"/>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5c05e28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5c05e28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Speaker Azwad:</a:t>
            </a:r>
            <a:endParaRPr sz="1200" strike="sngStrike">
              <a:solidFill>
                <a:schemeClr val="dk1"/>
              </a:solidFill>
            </a:endParaRPr>
          </a:p>
          <a:p>
            <a:pPr indent="-285750" lvl="0" marL="457200" rtl="0" algn="ctr">
              <a:spcBef>
                <a:spcPts val="0"/>
              </a:spcBef>
              <a:spcAft>
                <a:spcPts val="0"/>
              </a:spcAft>
              <a:buClr>
                <a:schemeClr val="dk1"/>
              </a:buClr>
              <a:buSzPts val="900"/>
              <a:buChar char="-"/>
            </a:pPr>
            <a:r>
              <a:rPr lang="en" sz="1700">
                <a:solidFill>
                  <a:schemeClr val="dk1"/>
                </a:solidFill>
              </a:rPr>
              <a:t>What would be the implications of the finding that intelligence itself is a product of intelligent design?</a:t>
            </a:r>
            <a:endParaRPr sz="900" strike="sngStrike">
              <a:solidFill>
                <a:schemeClr val="dk1"/>
              </a:solidFill>
            </a:endParaRPr>
          </a:p>
          <a:p>
            <a:pPr indent="0" lvl="0" marL="0" rtl="0" algn="l">
              <a:lnSpc>
                <a:spcPct val="115000"/>
              </a:lnSpc>
              <a:spcBef>
                <a:spcPts val="0"/>
              </a:spcBef>
              <a:spcAft>
                <a:spcPts val="0"/>
              </a:spcAft>
              <a:buNone/>
            </a:pPr>
            <a:r>
              <a:rPr lang="en" sz="1200">
                <a:solidFill>
                  <a:schemeClr val="dk1"/>
                </a:solidFill>
              </a:rPr>
              <a:t>It is very unlikely that genuine intelligence would be a product of intelligent design because of previously tried examples such as the gettier and chinese room experiment.</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Justifying a belief as knowledge is a very difficult process and will always be an ongoing philosophical endeavour.</a:t>
            </a:r>
            <a:endParaRPr sz="1200">
              <a:solidFill>
                <a:schemeClr val="dk1"/>
              </a:solidFill>
            </a:endParaRPr>
          </a:p>
          <a:p>
            <a:pPr indent="0" lvl="0" marL="0" rtl="0" algn="l">
              <a:lnSpc>
                <a:spcPct val="115000"/>
              </a:lnSpc>
              <a:spcBef>
                <a:spcPts val="1200"/>
              </a:spcBef>
              <a:spcAft>
                <a:spcPts val="0"/>
              </a:spcAft>
              <a:buNone/>
            </a:pPr>
            <a:r>
              <a:rPr lang="en" sz="1200">
                <a:solidFill>
                  <a:srgbClr val="1A1A1A"/>
                </a:solidFill>
                <a:highlight>
                  <a:srgbClr val="FFFFFF"/>
                </a:highlight>
              </a:rPr>
              <a:t>CRE: “Programming a digital computer may make it appear to understand language but doesn’t produce real understanding.</a:t>
            </a:r>
            <a:endParaRPr sz="1200" strike="sngStrike">
              <a:solidFill>
                <a:srgbClr val="1B212C"/>
              </a:solidFill>
            </a:endParaRPr>
          </a:p>
          <a:p>
            <a:pPr indent="0" lvl="0" marL="0" rtl="0" algn="l">
              <a:lnSpc>
                <a:spcPct val="115000"/>
              </a:lnSpc>
              <a:spcBef>
                <a:spcPts val="1200"/>
              </a:spcBef>
              <a:spcAft>
                <a:spcPts val="0"/>
              </a:spcAft>
              <a:buNone/>
            </a:pPr>
            <a:r>
              <a:rPr lang="en" sz="1200">
                <a:solidFill>
                  <a:srgbClr val="1B212C"/>
                </a:solidFill>
              </a:rPr>
              <a:t>Essentially, it is very unlikely that there will ever be true intelligence and creativity deriving from an intelligence that is a product of intelligent design.</a:t>
            </a:r>
            <a:endParaRPr sz="1200">
              <a:solidFill>
                <a:srgbClr val="1B212C"/>
              </a:solidFill>
            </a:endParaRPr>
          </a:p>
          <a:p>
            <a:pPr indent="0" lvl="0" marL="0" rtl="0" algn="l">
              <a:lnSpc>
                <a:spcPct val="115000"/>
              </a:lnSpc>
              <a:spcBef>
                <a:spcPts val="1200"/>
              </a:spcBef>
              <a:spcAft>
                <a:spcPts val="0"/>
              </a:spcAft>
              <a:buNone/>
            </a:pPr>
            <a:r>
              <a:rPr lang="en" sz="1200">
                <a:solidFill>
                  <a:srgbClr val="1B212C"/>
                </a:solidFill>
              </a:rPr>
              <a:t>However if such does happen, it would cause tremendous philosophical issues because us as humans would be forced to re</a:t>
            </a:r>
            <a:r>
              <a:rPr lang="en" sz="1200">
                <a:solidFill>
                  <a:schemeClr val="dk1"/>
                </a:solidFill>
              </a:rPr>
              <a:t>define what it means to be human.</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chemeClr val="lt1"/>
                </a:highlight>
              </a:rPr>
              <a:t>The new human definition would be comprised of indistinguishable features such as emotional ability and lifespan.</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Another example of a redefinition of - “</a:t>
            </a:r>
            <a:r>
              <a:rPr lang="en" sz="1200">
                <a:solidFill>
                  <a:schemeClr val="dk1"/>
                </a:solidFill>
                <a:highlight>
                  <a:srgbClr val="FFFFFF"/>
                </a:highlight>
              </a:rPr>
              <a:t>... is what is called transhumanism which is focused on potential changes in the ontology of humanity”. Basically tech enhanced humans.</a:t>
            </a:r>
            <a:endParaRPr sz="1200" strike="sngStrike">
              <a:solidFill>
                <a:schemeClr val="dk1"/>
              </a:solidFill>
              <a:highlight>
                <a:srgbClr val="FFFFFF"/>
              </a:highlight>
            </a:endParaRPr>
          </a:p>
          <a:p>
            <a:pPr indent="0" lvl="0" marL="0" rtl="0" algn="l">
              <a:spcBef>
                <a:spcPts val="1200"/>
              </a:spcBef>
              <a:spcAft>
                <a:spcPts val="0"/>
              </a:spcAft>
              <a:buNone/>
            </a:pPr>
            <a:r>
              <a:rPr lang="en" sz="1200"/>
              <a:t>Sources:</a:t>
            </a:r>
            <a:endParaRPr sz="1200"/>
          </a:p>
          <a:p>
            <a:pPr indent="0" lvl="0" marL="0" rtl="0" algn="l">
              <a:spcBef>
                <a:spcPts val="0"/>
              </a:spcBef>
              <a:spcAft>
                <a:spcPts val="0"/>
              </a:spcAft>
              <a:buNone/>
            </a:pPr>
            <a:r>
              <a:rPr lang="en" sz="1200"/>
              <a:t>Lecture 14 Slides</a:t>
            </a:r>
            <a:endParaRPr sz="1200"/>
          </a:p>
          <a:p>
            <a:pPr indent="0" lvl="0" marL="0" rtl="0" algn="l">
              <a:spcBef>
                <a:spcPts val="0"/>
              </a:spcBef>
              <a:spcAft>
                <a:spcPts val="0"/>
              </a:spcAft>
              <a:buNone/>
            </a:pPr>
            <a:r>
              <a:rPr lang="en" sz="1200" u="sng">
                <a:solidFill>
                  <a:schemeClr val="hlink"/>
                </a:solidFill>
                <a:hlinkClick r:id="rId2"/>
              </a:rPr>
              <a:t>https://plato.stanford.edu/entries/chinese-room/</a:t>
            </a:r>
            <a:endParaRPr sz="1200"/>
          </a:p>
          <a:p>
            <a:pPr indent="0" lvl="0" marL="0" rtl="0" algn="l">
              <a:spcBef>
                <a:spcPts val="0"/>
              </a:spcBef>
              <a:spcAft>
                <a:spcPts val="0"/>
              </a:spcAft>
              <a:buNone/>
            </a:pPr>
            <a:r>
              <a:rPr lang="en" sz="1200" u="sng">
                <a:solidFill>
                  <a:schemeClr val="hlink"/>
                </a:solidFill>
                <a:hlinkClick r:id="rId3"/>
              </a:rPr>
              <a:t>https://en.wikipedia.org/wiki/Gettier_problem</a:t>
            </a:r>
            <a:r>
              <a:rPr lang="en" sz="1200"/>
              <a:t> </a:t>
            </a:r>
            <a:endParaRPr sz="1200"/>
          </a:p>
          <a:p>
            <a:pPr indent="0" lvl="0" marL="0" rtl="0" algn="l">
              <a:spcBef>
                <a:spcPts val="0"/>
              </a:spcBef>
              <a:spcAft>
                <a:spcPts val="0"/>
              </a:spcAft>
              <a:buNone/>
            </a:pPr>
            <a:r>
              <a:rPr lang="en" sz="1200" u="sng">
                <a:solidFill>
                  <a:schemeClr val="hlink"/>
                </a:solidFill>
                <a:hlinkClick r:id="rId4"/>
              </a:rPr>
              <a:t>https://www.britannica.com/topic/transhumanism</a:t>
            </a:r>
            <a:r>
              <a:rPr lang="en" sz="1200"/>
              <a:t> </a:t>
            </a:r>
            <a:endParaRPr sz="1200"/>
          </a:p>
          <a:p>
            <a:pPr indent="0" lvl="0" marL="0" rtl="0" algn="l">
              <a:spcBef>
                <a:spcPts val="0"/>
              </a:spcBef>
              <a:spcAft>
                <a:spcPts val="0"/>
              </a:spcAft>
              <a:buClr>
                <a:schemeClr val="dk1"/>
              </a:buClr>
              <a:buSzPts val="1100"/>
              <a:buFont typeface="Arial"/>
              <a:buNone/>
            </a:pPr>
            <a:r>
              <a:rPr lang="en" sz="1200" u="sng">
                <a:solidFill>
                  <a:srgbClr val="7890CD"/>
                </a:solidFill>
                <a:hlinkClick r:id="rId5">
                  <a:extLst>
                    <a:ext uri="{A12FA001-AC4F-418D-AE19-62706E023703}">
                      <ahyp:hlinkClr val="tx"/>
                    </a:ext>
                  </a:extLst>
                </a:hlinkClick>
              </a:rPr>
              <a:t>https://en.wikipedia.org/wiki/Tears_in_rain_monologue</a:t>
            </a:r>
            <a:endParaRPr sz="1200">
              <a:solidFill>
                <a:schemeClr val="dk1"/>
              </a:solidFill>
            </a:endParaRPr>
          </a:p>
          <a:p>
            <a:pPr indent="0" lvl="0" marL="0" rtl="0" algn="l">
              <a:spcBef>
                <a:spcPts val="0"/>
              </a:spcBef>
              <a:spcAft>
                <a:spcPts val="0"/>
              </a:spcAft>
              <a:buNone/>
            </a:pPr>
            <a:r>
              <a:rPr lang="en" sz="1200" u="sng">
                <a:solidFill>
                  <a:schemeClr val="hlink"/>
                </a:solidFill>
                <a:hlinkClick r:id="rId6"/>
              </a:rPr>
              <a:t>https://youtu.be/HU7Ga7qTLDU</a:t>
            </a: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202122"/>
                </a:solidFill>
                <a:highlight>
                  <a:srgbClr val="FFFFFF"/>
                </a:highlight>
              </a:rPr>
              <a:t>"Is Justified True Belief Knowledge?" Essay - Edmund Gettier</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5d14709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5d14709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B212C"/>
              </a:buClr>
              <a:buSzPts val="1100"/>
              <a:buFont typeface="Arial"/>
              <a:buNone/>
            </a:pPr>
            <a:r>
              <a:rPr lang="en"/>
              <a:t>Speaker: Everyone.</a:t>
            </a:r>
            <a:endParaRPr/>
          </a:p>
          <a:p>
            <a:pPr indent="0" lvl="0" marL="0" rtl="0" algn="l">
              <a:spcBef>
                <a:spcPts val="0"/>
              </a:spcBef>
              <a:spcAft>
                <a:spcPts val="0"/>
              </a:spcAft>
              <a:buClr>
                <a:srgbClr val="1B212C"/>
              </a:buClr>
              <a:buSzPts val="1100"/>
              <a:buFont typeface="Arial"/>
              <a:buNone/>
            </a:pPr>
            <a:r>
              <a:t/>
            </a:r>
            <a:endParaRPr/>
          </a:p>
          <a:p>
            <a:pPr indent="0" lvl="0" marL="0" rtl="0" algn="l">
              <a:spcBef>
                <a:spcPts val="0"/>
              </a:spcBef>
              <a:spcAft>
                <a:spcPts val="0"/>
              </a:spcAft>
              <a:buClr>
                <a:srgbClr val="1B212C"/>
              </a:buClr>
              <a:buSzPts val="1100"/>
              <a:buFont typeface="Arial"/>
              <a:buNone/>
            </a:pPr>
            <a:r>
              <a:rPr lang="en"/>
              <a:t>(last 2 are rhetorical)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1" Type="http://schemas.openxmlformats.org/officeDocument/2006/relationships/hyperlink" Target="https://www.econlib.org/library/Enc/CreativeDestruction.html" TargetMode="External"/><Relationship Id="rId10" Type="http://schemas.openxmlformats.org/officeDocument/2006/relationships/hyperlink" Target="https://towardsdatascience.com/singularity-may-not-require-agi-3fae8378b2" TargetMode="External"/><Relationship Id="rId13" Type="http://schemas.openxmlformats.org/officeDocument/2006/relationships/hyperlink" Target="https://plato.stanford.edu/entries/chinese-room/" TargetMode="External"/><Relationship Id="rId12" Type="http://schemas.openxmlformats.org/officeDocument/2006/relationships/hyperlink" Target="https://www.amazon.com/Amusing-Ourselves-Death-Discourse-Business/dp/014303653X"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edium.com/@mustaphahitani/abu-hamid-al-ghazalis-influence-on-ren%C3%A9-descartes-d9e6bb4fb29" TargetMode="External"/><Relationship Id="rId4" Type="http://schemas.openxmlformats.org/officeDocument/2006/relationships/hyperlink" Target="https://iep.utm.edu/art-inte/" TargetMode="External"/><Relationship Id="rId9" Type="http://schemas.openxmlformats.org/officeDocument/2006/relationships/hyperlink" Target="https://en.wikipedia.org/wiki/Technological_singularity" TargetMode="External"/><Relationship Id="rId15" Type="http://schemas.openxmlformats.org/officeDocument/2006/relationships/hyperlink" Target="https://en.wikipedia.org/wiki/Tears_in_rain_monologue" TargetMode="External"/><Relationship Id="rId14" Type="http://schemas.openxmlformats.org/officeDocument/2006/relationships/hyperlink" Target="https://en.wikipedia.org/wiki/Gettier_problem" TargetMode="External"/><Relationship Id="rId17" Type="http://schemas.openxmlformats.org/officeDocument/2006/relationships/image" Target="../media/image15.png"/><Relationship Id="rId16" Type="http://schemas.openxmlformats.org/officeDocument/2006/relationships/image" Target="../media/image13.png"/><Relationship Id="rId5" Type="http://schemas.openxmlformats.org/officeDocument/2006/relationships/hyperlink" Target="https://iep.utm.edu/naturali/" TargetMode="External"/><Relationship Id="rId6" Type="http://schemas.openxmlformats.org/officeDocument/2006/relationships/hyperlink" Target="https://iep.utm.edu/mat-comp/" TargetMode="External"/><Relationship Id="rId7" Type="http://schemas.openxmlformats.org/officeDocument/2006/relationships/hyperlink" Target="https://twitter.com/EsmeLKPartridge/status/1451923745518592004" TargetMode="External"/><Relationship Id="rId8" Type="http://schemas.openxmlformats.org/officeDocument/2006/relationships/hyperlink" Target="https://iep.utm.edu/hard-c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4816525" y="627725"/>
            <a:ext cx="5017500" cy="15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sz="2000">
                <a:solidFill>
                  <a:srgbClr val="CCCCCC"/>
                </a:solidFill>
                <a:latin typeface="Proxima Nova"/>
                <a:ea typeface="Proxima Nova"/>
                <a:cs typeface="Proxima Nova"/>
                <a:sym typeface="Proxima Nova"/>
              </a:rPr>
              <a:t>Philosophy of AI</a:t>
            </a:r>
            <a:endParaRPr b="1" i="1" sz="2000">
              <a:solidFill>
                <a:srgbClr val="CCCCCC"/>
              </a:solidFill>
              <a:latin typeface="Proxima Nova"/>
              <a:ea typeface="Proxima Nova"/>
              <a:cs typeface="Proxima Nova"/>
              <a:sym typeface="Proxima Nova"/>
            </a:endParaRPr>
          </a:p>
          <a:p>
            <a:pPr indent="0" lvl="0" marL="0" rtl="0" algn="ctr">
              <a:spcBef>
                <a:spcPts val="0"/>
              </a:spcBef>
              <a:spcAft>
                <a:spcPts val="0"/>
              </a:spcAft>
              <a:buNone/>
            </a:pPr>
            <a:r>
              <a:rPr lang="en" sz="1600">
                <a:solidFill>
                  <a:srgbClr val="CCCCCC"/>
                </a:solidFill>
                <a:latin typeface="Proxima Nova"/>
                <a:ea typeface="Proxima Nova"/>
                <a:cs typeface="Proxima Nova"/>
                <a:sym typeface="Proxima Nova"/>
              </a:rPr>
              <a:t>CSc48800</a:t>
            </a:r>
            <a:endParaRPr sz="1600">
              <a:solidFill>
                <a:srgbClr val="CCCCCC"/>
              </a:solidFill>
              <a:latin typeface="Proxima Nova"/>
              <a:ea typeface="Proxima Nova"/>
              <a:cs typeface="Proxima Nova"/>
              <a:sym typeface="Proxima Nova"/>
            </a:endParaRPr>
          </a:p>
          <a:p>
            <a:pPr indent="0" lvl="0" marL="0" rtl="0" algn="ctr">
              <a:spcBef>
                <a:spcPts val="0"/>
              </a:spcBef>
              <a:spcAft>
                <a:spcPts val="0"/>
              </a:spcAft>
              <a:buNone/>
            </a:pPr>
            <a:r>
              <a:rPr lang="en" sz="1600">
                <a:solidFill>
                  <a:srgbClr val="CCCCCC"/>
                </a:solidFill>
                <a:latin typeface="Proxima Nova"/>
                <a:ea typeface="Proxima Nova"/>
                <a:cs typeface="Proxima Nova"/>
                <a:sym typeface="Proxima Nova"/>
              </a:rPr>
              <a:t>Fall 2021</a:t>
            </a:r>
            <a:endParaRPr sz="1600">
              <a:solidFill>
                <a:srgbClr val="CCCCCC"/>
              </a:solidFill>
              <a:latin typeface="Proxima Nova"/>
              <a:ea typeface="Proxima Nova"/>
              <a:cs typeface="Proxima Nova"/>
              <a:sym typeface="Proxima Nova"/>
            </a:endParaRPr>
          </a:p>
          <a:p>
            <a:pPr indent="0" lvl="0" marL="0" rtl="0" algn="ctr">
              <a:spcBef>
                <a:spcPts val="0"/>
              </a:spcBef>
              <a:spcAft>
                <a:spcPts val="0"/>
              </a:spcAft>
              <a:buNone/>
            </a:pPr>
            <a:r>
              <a:rPr lang="en" sz="1600">
                <a:solidFill>
                  <a:srgbClr val="CCCCCC"/>
                </a:solidFill>
                <a:latin typeface="Proxima Nova"/>
                <a:ea typeface="Proxima Nova"/>
                <a:cs typeface="Proxima Nova"/>
                <a:sym typeface="Proxima Nova"/>
              </a:rPr>
              <a:t>Prof Hunter</a:t>
            </a:r>
            <a:endParaRPr sz="1600">
              <a:solidFill>
                <a:srgbClr val="CCCCCC"/>
              </a:solidFill>
              <a:latin typeface="Proxima Nova"/>
              <a:ea typeface="Proxima Nova"/>
              <a:cs typeface="Proxima Nova"/>
              <a:sym typeface="Proxima Nova"/>
            </a:endParaRPr>
          </a:p>
        </p:txBody>
      </p:sp>
      <p:pic>
        <p:nvPicPr>
          <p:cNvPr id="135" name="Google Shape;135;p13"/>
          <p:cNvPicPr preferRelativeResize="0"/>
          <p:nvPr/>
        </p:nvPicPr>
        <p:blipFill>
          <a:blip r:embed="rId3">
            <a:alphaModFix/>
          </a:blip>
          <a:stretch>
            <a:fillRect/>
          </a:stretch>
        </p:blipFill>
        <p:spPr>
          <a:xfrm>
            <a:off x="511575" y="481950"/>
            <a:ext cx="5017500" cy="4179611"/>
          </a:xfrm>
          <a:prstGeom prst="rect">
            <a:avLst/>
          </a:prstGeom>
          <a:noFill/>
          <a:ln>
            <a:noFill/>
          </a:ln>
        </p:spPr>
      </p:pic>
      <p:sp>
        <p:nvSpPr>
          <p:cNvPr id="136" name="Google Shape;136;p13"/>
          <p:cNvSpPr txBox="1"/>
          <p:nvPr/>
        </p:nvSpPr>
        <p:spPr>
          <a:xfrm>
            <a:off x="6212875" y="2206625"/>
            <a:ext cx="2224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Nunito"/>
                <a:ea typeface="Nunito"/>
                <a:cs typeface="Nunito"/>
                <a:sym typeface="Nunito"/>
              </a:rPr>
              <a:t>Ismail Akram</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latin typeface="Nunito"/>
                <a:ea typeface="Nunito"/>
                <a:cs typeface="Nunito"/>
                <a:sym typeface="Nunito"/>
              </a:rPr>
              <a:t>Dante Betancourt</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latin typeface="Nunito"/>
                <a:ea typeface="Nunito"/>
                <a:cs typeface="Nunito"/>
                <a:sym typeface="Nunito"/>
              </a:rPr>
              <a:t>Grismely Hiraldo</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latin typeface="Nunito"/>
                <a:ea typeface="Nunito"/>
                <a:cs typeface="Nunito"/>
                <a:sym typeface="Nunito"/>
              </a:rPr>
              <a:t>Alice Maharjan</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latin typeface="Nunito"/>
                <a:ea typeface="Nunito"/>
                <a:cs typeface="Nunito"/>
                <a:sym typeface="Nunito"/>
              </a:rPr>
              <a:t>Yasiris Ortiz</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latin typeface="Nunito"/>
                <a:ea typeface="Nunito"/>
                <a:cs typeface="Nunito"/>
                <a:sym typeface="Nunito"/>
              </a:rPr>
              <a:t>Azwad Shameem</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latin typeface="Nunito"/>
                <a:ea typeface="Nunito"/>
                <a:cs typeface="Nunito"/>
                <a:sym typeface="Nunito"/>
              </a:rPr>
              <a:t>Tenzin Tashi</a:t>
            </a:r>
            <a:endParaRPr>
              <a:solidFill>
                <a:schemeClr val="dk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1518400" y="407425"/>
            <a:ext cx="2369400" cy="64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Arial"/>
                <a:ea typeface="Arial"/>
                <a:cs typeface="Arial"/>
                <a:sym typeface="Arial"/>
              </a:rPr>
              <a:t>Bibliography</a:t>
            </a:r>
            <a:endParaRPr sz="2000">
              <a:latin typeface="Arial"/>
              <a:ea typeface="Arial"/>
              <a:cs typeface="Arial"/>
              <a:sym typeface="Arial"/>
            </a:endParaRPr>
          </a:p>
        </p:txBody>
      </p:sp>
      <p:sp>
        <p:nvSpPr>
          <p:cNvPr id="211" name="Google Shape;211;p22"/>
          <p:cNvSpPr txBox="1"/>
          <p:nvPr>
            <p:ph idx="1" type="body"/>
          </p:nvPr>
        </p:nvSpPr>
        <p:spPr>
          <a:xfrm>
            <a:off x="49600" y="1282325"/>
            <a:ext cx="5307000" cy="3757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u="sng">
                <a:solidFill>
                  <a:schemeClr val="hlink"/>
                </a:solidFill>
                <a:hlinkClick r:id="rId3"/>
              </a:rPr>
              <a:t>https://medium.com/@mustaphahitani/abu-hamid-al-ghazalis-influence-on-ren%C3%A9-descartes-d9e6bb4fb29</a:t>
            </a:r>
            <a:r>
              <a:rPr lang="en"/>
              <a:t> </a:t>
            </a:r>
            <a:endParaRPr/>
          </a:p>
          <a:p>
            <a:pPr indent="-311150" lvl="0" marL="457200" rtl="0" algn="l">
              <a:spcBef>
                <a:spcPts val="0"/>
              </a:spcBef>
              <a:spcAft>
                <a:spcPts val="0"/>
              </a:spcAft>
              <a:buSzPts val="1300"/>
              <a:buChar char="●"/>
            </a:pPr>
            <a:r>
              <a:rPr lang="en" u="sng">
                <a:solidFill>
                  <a:schemeClr val="hlink"/>
                </a:solidFill>
                <a:hlinkClick r:id="rId4"/>
              </a:rPr>
              <a:t>https://iep.utm.edu/art-inte/</a:t>
            </a:r>
            <a:r>
              <a:rPr lang="en"/>
              <a:t> </a:t>
            </a:r>
            <a:endParaRPr/>
          </a:p>
          <a:p>
            <a:pPr indent="-311150" lvl="0" marL="457200" rtl="0" algn="l">
              <a:spcBef>
                <a:spcPts val="0"/>
              </a:spcBef>
              <a:spcAft>
                <a:spcPts val="0"/>
              </a:spcAft>
              <a:buSzPts val="1300"/>
              <a:buChar char="●"/>
            </a:pPr>
            <a:r>
              <a:rPr lang="en" u="sng">
                <a:solidFill>
                  <a:schemeClr val="hlink"/>
                </a:solidFill>
                <a:hlinkClick r:id="rId5"/>
              </a:rPr>
              <a:t>https://iep.utm.edu/naturali/</a:t>
            </a:r>
            <a:endParaRPr/>
          </a:p>
          <a:p>
            <a:pPr indent="-311150" lvl="0" marL="457200" rtl="0" algn="l">
              <a:spcBef>
                <a:spcPts val="0"/>
              </a:spcBef>
              <a:spcAft>
                <a:spcPts val="0"/>
              </a:spcAft>
              <a:buSzPts val="1300"/>
              <a:buChar char="●"/>
            </a:pPr>
            <a:r>
              <a:rPr lang="en" u="sng">
                <a:solidFill>
                  <a:schemeClr val="hlink"/>
                </a:solidFill>
                <a:hlinkClick r:id="rId6"/>
              </a:rPr>
              <a:t>https://iep.utm.edu/mat-comp/</a:t>
            </a:r>
            <a:endParaRPr/>
          </a:p>
          <a:p>
            <a:pPr indent="-311150" lvl="0" marL="457200" rtl="0" algn="l">
              <a:spcBef>
                <a:spcPts val="0"/>
              </a:spcBef>
              <a:spcAft>
                <a:spcPts val="0"/>
              </a:spcAft>
              <a:buSzPts val="1300"/>
              <a:buChar char="●"/>
            </a:pPr>
            <a:r>
              <a:rPr lang="en" u="sng">
                <a:solidFill>
                  <a:schemeClr val="hlink"/>
                </a:solidFill>
                <a:hlinkClick r:id="rId7"/>
              </a:rPr>
              <a:t>https://twitter.com/EsmeLKPartridge/status/1451923745518592004</a:t>
            </a:r>
            <a:endParaRPr/>
          </a:p>
          <a:p>
            <a:pPr indent="-311150" lvl="0" marL="457200" rtl="0" algn="l">
              <a:spcBef>
                <a:spcPts val="0"/>
              </a:spcBef>
              <a:spcAft>
                <a:spcPts val="0"/>
              </a:spcAft>
              <a:buSzPts val="1300"/>
              <a:buChar char="●"/>
            </a:pPr>
            <a:r>
              <a:rPr lang="en" u="sng">
                <a:solidFill>
                  <a:schemeClr val="hlink"/>
                </a:solidFill>
                <a:hlinkClick r:id="rId8"/>
              </a:rPr>
              <a:t>https://iep.utm.edu/hard-con/</a:t>
            </a:r>
            <a:endParaRPr/>
          </a:p>
          <a:p>
            <a:pPr indent="-311150" lvl="0" marL="457200" rtl="0" algn="l">
              <a:spcBef>
                <a:spcPts val="0"/>
              </a:spcBef>
              <a:spcAft>
                <a:spcPts val="0"/>
              </a:spcAft>
              <a:buSzPts val="1300"/>
              <a:buChar char="●"/>
            </a:pPr>
            <a:r>
              <a:rPr lang="en" u="sng">
                <a:solidFill>
                  <a:schemeClr val="hlink"/>
                </a:solidFill>
                <a:hlinkClick r:id="rId9"/>
              </a:rPr>
              <a:t>https://en.wikipedia.org/wiki/Technological_singularity</a:t>
            </a:r>
            <a:endParaRPr/>
          </a:p>
          <a:p>
            <a:pPr indent="-311150" lvl="0" marL="457200" rtl="0" algn="l">
              <a:spcBef>
                <a:spcPts val="0"/>
              </a:spcBef>
              <a:spcAft>
                <a:spcPts val="0"/>
              </a:spcAft>
              <a:buSzPts val="1300"/>
              <a:buChar char="●"/>
            </a:pPr>
            <a:r>
              <a:rPr lang="en" u="sng">
                <a:solidFill>
                  <a:schemeClr val="hlink"/>
                </a:solidFill>
                <a:hlinkClick r:id="rId10"/>
              </a:rPr>
              <a:t>https://towardsdatascience.com/singularity-may-not-require-agi-3fae8378b2</a:t>
            </a:r>
            <a:r>
              <a:rPr lang="en"/>
              <a:t> </a:t>
            </a:r>
            <a:endParaRPr/>
          </a:p>
          <a:p>
            <a:pPr indent="-311150" lvl="0" marL="457200" rtl="0" algn="l">
              <a:spcBef>
                <a:spcPts val="0"/>
              </a:spcBef>
              <a:spcAft>
                <a:spcPts val="0"/>
              </a:spcAft>
              <a:buSzPts val="1300"/>
              <a:buChar char="●"/>
            </a:pPr>
            <a:r>
              <a:rPr lang="en" u="sng">
                <a:solidFill>
                  <a:schemeClr val="hlink"/>
                </a:solidFill>
                <a:hlinkClick r:id="rId11"/>
              </a:rPr>
              <a:t>https://www.econlib.org/library/Enc/CreativeDestruction.html</a:t>
            </a:r>
            <a:r>
              <a:rPr lang="en"/>
              <a:t> </a:t>
            </a:r>
            <a:endParaRPr/>
          </a:p>
          <a:p>
            <a:pPr indent="-311150" lvl="0" marL="457200" rtl="0" algn="l">
              <a:spcBef>
                <a:spcPts val="0"/>
              </a:spcBef>
              <a:spcAft>
                <a:spcPts val="0"/>
              </a:spcAft>
              <a:buSzPts val="1300"/>
              <a:buChar char="●"/>
            </a:pPr>
            <a:r>
              <a:rPr lang="en" u="sng">
                <a:solidFill>
                  <a:schemeClr val="hlink"/>
                </a:solidFill>
                <a:hlinkClick r:id="rId12"/>
              </a:rPr>
              <a:t>https://www.amazon.com/Amusing-Ourselves-Death-Discourse-Business/dp/014303653X</a:t>
            </a:r>
            <a:r>
              <a:rPr lang="en"/>
              <a:t> </a:t>
            </a:r>
            <a:endParaRPr/>
          </a:p>
          <a:p>
            <a:pPr indent="-311150" lvl="0" marL="457200" rtl="0" algn="l">
              <a:spcBef>
                <a:spcPts val="0"/>
              </a:spcBef>
              <a:spcAft>
                <a:spcPts val="0"/>
              </a:spcAft>
              <a:buSzPts val="1300"/>
              <a:buChar char="●"/>
            </a:pPr>
            <a:r>
              <a:rPr lang="en" u="sng">
                <a:solidFill>
                  <a:schemeClr val="hlink"/>
                </a:solidFill>
                <a:hlinkClick r:id="rId13"/>
              </a:rPr>
              <a:t>https://plato.stanford.edu/entries/chinese-room/</a:t>
            </a:r>
            <a:endParaRPr/>
          </a:p>
          <a:p>
            <a:pPr indent="-311150" lvl="0" marL="457200" rtl="0" algn="l">
              <a:spcBef>
                <a:spcPts val="0"/>
              </a:spcBef>
              <a:spcAft>
                <a:spcPts val="0"/>
              </a:spcAft>
              <a:buSzPts val="1300"/>
              <a:buChar char="●"/>
            </a:pPr>
            <a:r>
              <a:rPr lang="en" u="sng">
                <a:solidFill>
                  <a:schemeClr val="hlink"/>
                </a:solidFill>
                <a:hlinkClick r:id="rId14"/>
              </a:rPr>
              <a:t>https://en.wikipedia.org/wiki/Gettier_problem</a:t>
            </a:r>
            <a:r>
              <a:rPr lang="en"/>
              <a:t> </a:t>
            </a:r>
            <a:r>
              <a:rPr lang="en" u="sng">
                <a:solidFill>
                  <a:schemeClr val="hlink"/>
                </a:solidFill>
                <a:hlinkClick r:id="rId15"/>
              </a:rPr>
              <a:t>https://en.wikipedia.org/wiki/Tears_in_rain_monologue</a:t>
            </a:r>
            <a:endParaRPr/>
          </a:p>
        </p:txBody>
      </p:sp>
      <p:sp>
        <p:nvSpPr>
          <p:cNvPr id="212" name="Google Shape;212;p22"/>
          <p:cNvSpPr txBox="1"/>
          <p:nvPr>
            <p:ph type="title"/>
          </p:nvPr>
        </p:nvSpPr>
        <p:spPr>
          <a:xfrm>
            <a:off x="5095300" y="131975"/>
            <a:ext cx="3936300" cy="64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Arial"/>
                <a:ea typeface="Arial"/>
                <a:cs typeface="Arial"/>
                <a:sym typeface="Arial"/>
              </a:rPr>
              <a:t>Recommended Media</a:t>
            </a:r>
            <a:endParaRPr sz="2000">
              <a:latin typeface="Arial"/>
              <a:ea typeface="Arial"/>
              <a:cs typeface="Arial"/>
              <a:sym typeface="Arial"/>
            </a:endParaRPr>
          </a:p>
        </p:txBody>
      </p:sp>
      <p:sp>
        <p:nvSpPr>
          <p:cNvPr id="213" name="Google Shape;213;p22"/>
          <p:cNvSpPr txBox="1"/>
          <p:nvPr/>
        </p:nvSpPr>
        <p:spPr>
          <a:xfrm>
            <a:off x="5297350" y="510400"/>
            <a:ext cx="35322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Books:</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Library of Philip K Dick (Do Androids Dream of Electric Sheep)</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Library of Arthur C. Clark (2001 A Space </a:t>
            </a:r>
            <a:r>
              <a:rPr lang="en" sz="600">
                <a:solidFill>
                  <a:schemeClr val="lt1"/>
                </a:solidFill>
              </a:rPr>
              <a:t>Odyssey</a:t>
            </a:r>
            <a:r>
              <a:rPr lang="en" sz="600">
                <a:solidFill>
                  <a:schemeClr val="lt1"/>
                </a:solidFill>
              </a:rPr>
              <a:t>) </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A Brave New World - Aldous Huxley</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Sprawl Trilogy - William Gibson (Neuromancer)</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Dune - Frank Herbert</a:t>
            </a:r>
            <a:endParaRPr sz="600">
              <a:solidFill>
                <a:schemeClr val="lt1"/>
              </a:solidFill>
            </a:endParaRPr>
          </a:p>
          <a:p>
            <a:pPr indent="0" lvl="0" marL="0" rtl="0" algn="l">
              <a:spcBef>
                <a:spcPts val="0"/>
              </a:spcBef>
              <a:spcAft>
                <a:spcPts val="0"/>
              </a:spcAft>
              <a:buNone/>
            </a:pPr>
            <a:r>
              <a:t/>
            </a:r>
            <a:endParaRPr sz="600">
              <a:solidFill>
                <a:schemeClr val="lt1"/>
              </a:solidFill>
            </a:endParaRPr>
          </a:p>
          <a:p>
            <a:pPr indent="0" lvl="0" marL="0" rtl="0" algn="l">
              <a:spcBef>
                <a:spcPts val="0"/>
              </a:spcBef>
              <a:spcAft>
                <a:spcPts val="0"/>
              </a:spcAft>
              <a:buNone/>
            </a:pPr>
            <a:r>
              <a:rPr lang="en" sz="600">
                <a:solidFill>
                  <a:schemeClr val="lt1"/>
                </a:solidFill>
              </a:rPr>
              <a:t>Films:</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Blade Runner</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Blade Runner 2049</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Ghost in the Shell (1995)</a:t>
            </a:r>
            <a:endParaRPr sz="600">
              <a:solidFill>
                <a:schemeClr val="lt1"/>
              </a:solidFill>
            </a:endParaRPr>
          </a:p>
          <a:p>
            <a:pPr indent="0" lvl="0" marL="0" rtl="0" algn="l">
              <a:spcBef>
                <a:spcPts val="0"/>
              </a:spcBef>
              <a:spcAft>
                <a:spcPts val="0"/>
              </a:spcAft>
              <a:buNone/>
            </a:pPr>
            <a:r>
              <a:t/>
            </a:r>
            <a:endParaRPr sz="600">
              <a:solidFill>
                <a:schemeClr val="lt1"/>
              </a:solidFill>
            </a:endParaRPr>
          </a:p>
          <a:p>
            <a:pPr indent="0" lvl="0" marL="0" rtl="0" algn="l">
              <a:spcBef>
                <a:spcPts val="0"/>
              </a:spcBef>
              <a:spcAft>
                <a:spcPts val="0"/>
              </a:spcAft>
              <a:buNone/>
            </a:pPr>
            <a:r>
              <a:rPr lang="en" sz="600">
                <a:solidFill>
                  <a:schemeClr val="lt1"/>
                </a:solidFill>
              </a:rPr>
              <a:t>Academia:</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Ghost in the Machine - Gilbert Ryle</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Meditations on Philosophy - René </a:t>
            </a:r>
            <a:r>
              <a:rPr lang="en" sz="600">
                <a:solidFill>
                  <a:schemeClr val="lt1"/>
                </a:solidFill>
              </a:rPr>
              <a:t>Descartes</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Deliverance from Error - Abu Hamid Al-Ghazali</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Internet Encyclopedia of Philosophy links (in bibliography)</a:t>
            </a:r>
            <a:endParaRPr sz="600">
              <a:solidFill>
                <a:schemeClr val="lt1"/>
              </a:solidFill>
            </a:endParaRPr>
          </a:p>
          <a:p>
            <a:pPr indent="0" lvl="0" marL="0" rtl="0" algn="l">
              <a:spcBef>
                <a:spcPts val="0"/>
              </a:spcBef>
              <a:spcAft>
                <a:spcPts val="0"/>
              </a:spcAft>
              <a:buNone/>
            </a:pPr>
            <a:r>
              <a:t/>
            </a:r>
            <a:endParaRPr sz="600">
              <a:solidFill>
                <a:schemeClr val="lt1"/>
              </a:solidFill>
            </a:endParaRPr>
          </a:p>
          <a:p>
            <a:pPr indent="0" lvl="0" marL="0" rtl="0" algn="l">
              <a:spcBef>
                <a:spcPts val="0"/>
              </a:spcBef>
              <a:spcAft>
                <a:spcPts val="0"/>
              </a:spcAft>
              <a:buNone/>
            </a:pPr>
            <a:r>
              <a:rPr lang="en" sz="600">
                <a:solidFill>
                  <a:schemeClr val="lt1"/>
                </a:solidFill>
              </a:rPr>
              <a:t>Video Games:</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Deus Ex (2000)</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Metal Gear Solid 2: Sons of Liberty</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NeiR: Automata</a:t>
            </a:r>
            <a:endParaRPr sz="600">
              <a:solidFill>
                <a:schemeClr val="lt1"/>
              </a:solidFill>
            </a:endParaRPr>
          </a:p>
          <a:p>
            <a:pPr indent="0" lvl="0" marL="0" rtl="0" algn="l">
              <a:spcBef>
                <a:spcPts val="0"/>
              </a:spcBef>
              <a:spcAft>
                <a:spcPts val="0"/>
              </a:spcAft>
              <a:buNone/>
            </a:pPr>
            <a:r>
              <a:t/>
            </a:r>
            <a:endParaRPr sz="600">
              <a:solidFill>
                <a:schemeClr val="lt1"/>
              </a:solidFill>
            </a:endParaRPr>
          </a:p>
          <a:p>
            <a:pPr indent="0" lvl="0" marL="0" rtl="0" algn="l">
              <a:spcBef>
                <a:spcPts val="0"/>
              </a:spcBef>
              <a:spcAft>
                <a:spcPts val="0"/>
              </a:spcAft>
              <a:buNone/>
            </a:pPr>
            <a:r>
              <a:rPr lang="en" sz="600">
                <a:solidFill>
                  <a:schemeClr val="lt1"/>
                </a:solidFill>
              </a:rPr>
              <a:t>Podcasts</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Lex Fridman (start at Life 3.0)</a:t>
            </a:r>
            <a:endParaRPr sz="600">
              <a:solidFill>
                <a:schemeClr val="lt1"/>
              </a:solidFill>
            </a:endParaRPr>
          </a:p>
          <a:p>
            <a:pPr indent="-266700" lvl="0" marL="457200" rtl="0" algn="l">
              <a:spcBef>
                <a:spcPts val="0"/>
              </a:spcBef>
              <a:spcAft>
                <a:spcPts val="0"/>
              </a:spcAft>
              <a:buClr>
                <a:schemeClr val="lt1"/>
              </a:buClr>
              <a:buSzPts val="600"/>
              <a:buChar char="-"/>
            </a:pPr>
            <a:r>
              <a:rPr lang="en" sz="600">
                <a:solidFill>
                  <a:schemeClr val="lt1"/>
                </a:solidFill>
              </a:rPr>
              <a:t>Mohamed Ghilan (Consciousness)</a:t>
            </a:r>
            <a:endParaRPr sz="600">
              <a:solidFill>
                <a:schemeClr val="lt1"/>
              </a:solidFill>
            </a:endParaRPr>
          </a:p>
        </p:txBody>
      </p:sp>
      <p:pic>
        <p:nvPicPr>
          <p:cNvPr id="214" name="Google Shape;214;p22"/>
          <p:cNvPicPr preferRelativeResize="0"/>
          <p:nvPr/>
        </p:nvPicPr>
        <p:blipFill>
          <a:blip r:embed="rId16">
            <a:alphaModFix/>
          </a:blip>
          <a:stretch>
            <a:fillRect/>
          </a:stretch>
        </p:blipFill>
        <p:spPr>
          <a:xfrm>
            <a:off x="5572200" y="3067325"/>
            <a:ext cx="1306733" cy="1972198"/>
          </a:xfrm>
          <a:prstGeom prst="rect">
            <a:avLst/>
          </a:prstGeom>
          <a:noFill/>
          <a:ln>
            <a:noFill/>
          </a:ln>
        </p:spPr>
      </p:pic>
      <p:pic>
        <p:nvPicPr>
          <p:cNvPr id="215" name="Google Shape;215;p22"/>
          <p:cNvPicPr preferRelativeResize="0"/>
          <p:nvPr/>
        </p:nvPicPr>
        <p:blipFill>
          <a:blip r:embed="rId17">
            <a:alphaModFix/>
          </a:blip>
          <a:stretch>
            <a:fillRect/>
          </a:stretch>
        </p:blipFill>
        <p:spPr>
          <a:xfrm>
            <a:off x="7030850" y="3067325"/>
            <a:ext cx="1972198" cy="19721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3358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Arial"/>
                <a:ea typeface="Arial"/>
                <a:cs typeface="Arial"/>
                <a:sym typeface="Arial"/>
              </a:rPr>
              <a:t>Recap primer: Weak AI vs </a:t>
            </a:r>
            <a:r>
              <a:rPr lang="en" sz="2000">
                <a:solidFill>
                  <a:srgbClr val="FF0000"/>
                </a:solidFill>
                <a:latin typeface="Arial"/>
                <a:ea typeface="Arial"/>
                <a:cs typeface="Arial"/>
                <a:sym typeface="Arial"/>
              </a:rPr>
              <a:t>Strong AI</a:t>
            </a:r>
            <a:endParaRPr sz="2000">
              <a:latin typeface="Arial"/>
              <a:ea typeface="Arial"/>
              <a:cs typeface="Arial"/>
              <a:sym typeface="Arial"/>
            </a:endParaRPr>
          </a:p>
        </p:txBody>
      </p:sp>
      <p:pic>
        <p:nvPicPr>
          <p:cNvPr descr="Weak Al &#10;Weak Al &#10;Not h &#10;• Task Specific &#10;• &quot;Acting&quot; intelligent &#10;• All current applications &#10;• Focus of course &#10;Photo Courtesy: SeeF00d Technologies, Inc. &#10;vs Strong Al &#10;Strong Al &#10;General Intelligence &#10;&quot;Being&quot; intelligent &#10;Science Fiction &#10;Long-term goal &#10;• Terminator 3' by twm1340 is licensed under CC BY-SA 2.0 " id="142" name="Google Shape;142;p14"/>
          <p:cNvPicPr preferRelativeResize="0"/>
          <p:nvPr/>
        </p:nvPicPr>
        <p:blipFill rotWithShape="1">
          <a:blip r:embed="rId3">
            <a:alphaModFix/>
          </a:blip>
          <a:srcRect b="0" l="0" r="0" t="15690"/>
          <a:stretch/>
        </p:blipFill>
        <p:spPr>
          <a:xfrm>
            <a:off x="128000" y="1307850"/>
            <a:ext cx="4444000" cy="3280650"/>
          </a:xfrm>
          <a:prstGeom prst="rect">
            <a:avLst/>
          </a:prstGeom>
          <a:noFill/>
          <a:ln>
            <a:noFill/>
          </a:ln>
        </p:spPr>
      </p:pic>
      <p:sp>
        <p:nvSpPr>
          <p:cNvPr id="143" name="Google Shape;143;p14"/>
          <p:cNvSpPr txBox="1"/>
          <p:nvPr/>
        </p:nvSpPr>
        <p:spPr>
          <a:xfrm>
            <a:off x="4572000" y="1485250"/>
            <a:ext cx="44952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rPr>
              <a:t>Intelligence</a:t>
            </a:r>
            <a:r>
              <a:rPr lang="en" sz="1200">
                <a:solidFill>
                  <a:srgbClr val="FF0000"/>
                </a:solidFill>
              </a:rPr>
              <a:t>: </a:t>
            </a:r>
            <a:r>
              <a:rPr lang="en" sz="1200">
                <a:solidFill>
                  <a:schemeClr val="lt1"/>
                </a:solidFill>
              </a:rPr>
              <a:t>able to learn and understand things.</a:t>
            </a:r>
            <a:endParaRPr sz="1200">
              <a:solidFill>
                <a:schemeClr val="lt1"/>
              </a:solidFill>
            </a:endParaRPr>
          </a:p>
          <a:p>
            <a:pPr indent="0" lvl="0" marL="0" rtl="0" algn="l">
              <a:spcBef>
                <a:spcPts val="0"/>
              </a:spcBef>
              <a:spcAft>
                <a:spcPts val="0"/>
              </a:spcAft>
              <a:buNone/>
            </a:pPr>
            <a:r>
              <a:rPr b="1" lang="en" sz="1200">
                <a:solidFill>
                  <a:srgbClr val="FF0000"/>
                </a:solidFill>
              </a:rPr>
              <a:t>Artificial Intelligence:</a:t>
            </a:r>
            <a:r>
              <a:rPr lang="en" sz="1200">
                <a:solidFill>
                  <a:schemeClr val="lt1"/>
                </a:solidFill>
              </a:rPr>
              <a:t> machines/systems mirroring intelligence through their thoughts and actions.</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en" sz="1200">
                <a:solidFill>
                  <a:srgbClr val="FF0000"/>
                </a:solidFill>
              </a:rPr>
              <a:t>Weak AI:</a:t>
            </a:r>
            <a:r>
              <a:rPr b="1" lang="en" sz="1200">
                <a:solidFill>
                  <a:schemeClr val="lt1"/>
                </a:solidFill>
              </a:rPr>
              <a:t> </a:t>
            </a:r>
            <a:r>
              <a:rPr lang="en" sz="1200">
                <a:solidFill>
                  <a:schemeClr val="lt1"/>
                </a:solidFill>
              </a:rPr>
              <a:t>tooled to a </a:t>
            </a:r>
            <a:r>
              <a:rPr lang="en" sz="1200">
                <a:solidFill>
                  <a:schemeClr val="lt1"/>
                </a:solidFill>
              </a:rPr>
              <a:t>specific</a:t>
            </a:r>
            <a:r>
              <a:rPr lang="en" sz="1200">
                <a:solidFill>
                  <a:schemeClr val="lt1"/>
                </a:solidFill>
              </a:rPr>
              <a:t> </a:t>
            </a:r>
            <a:r>
              <a:rPr lang="en" sz="1200">
                <a:solidFill>
                  <a:schemeClr val="lt1"/>
                </a:solidFill>
              </a:rPr>
              <a:t>autonomous</a:t>
            </a:r>
            <a:r>
              <a:rPr lang="en" sz="1200">
                <a:solidFill>
                  <a:schemeClr val="lt1"/>
                </a:solidFill>
              </a:rPr>
              <a:t> task.</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Limited by program.</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en" sz="1200">
                <a:solidFill>
                  <a:srgbClr val="FF0000"/>
                </a:solidFill>
              </a:rPr>
              <a:t>Strong AI:</a:t>
            </a:r>
            <a:r>
              <a:rPr b="1" lang="en" sz="1200">
                <a:solidFill>
                  <a:schemeClr val="lt1"/>
                </a:solidFill>
              </a:rPr>
              <a:t> </a:t>
            </a:r>
            <a:r>
              <a:rPr b="1" lang="en" sz="1200">
                <a:solidFill>
                  <a:srgbClr val="FF0000"/>
                </a:solidFill>
              </a:rPr>
              <a:t>theoretical system</a:t>
            </a:r>
            <a:r>
              <a:rPr lang="en" sz="1200">
                <a:solidFill>
                  <a:schemeClr val="lt1"/>
                </a:solidFill>
              </a:rPr>
              <a:t> to perform any “intelligent task”.</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Indistinguishable from the human mind.</a:t>
            </a:r>
            <a:endParaRPr sz="1200">
              <a:solidFill>
                <a:schemeClr val="lt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FF0000"/>
                </a:solidFill>
              </a:rPr>
              <a:t>Assume theoretical assumption is actualized!</a:t>
            </a:r>
            <a:endParaRPr sz="1200">
              <a:solidFill>
                <a:srgbClr val="FF0000"/>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Now let’s explore the philosophical and ethical implications.</a:t>
            </a:r>
            <a:endParaRPr sz="1200">
              <a:solidFill>
                <a:schemeClr val="lt1"/>
              </a:solidFill>
            </a:endParaRPr>
          </a:p>
        </p:txBody>
      </p:sp>
      <p:sp>
        <p:nvSpPr>
          <p:cNvPr id="144" name="Google Shape;144;p14"/>
          <p:cNvSpPr txBox="1"/>
          <p:nvPr/>
        </p:nvSpPr>
        <p:spPr>
          <a:xfrm>
            <a:off x="358300" y="4588500"/>
            <a:ext cx="154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Lecture 1: What is AI?</a:t>
            </a:r>
            <a:endParaRPr sz="8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Arial"/>
                <a:ea typeface="Arial"/>
                <a:cs typeface="Arial"/>
                <a:sym typeface="Arial"/>
              </a:rPr>
              <a:t>Thought experiment: </a:t>
            </a:r>
            <a:r>
              <a:rPr lang="en" sz="2000">
                <a:latin typeface="Arial"/>
                <a:ea typeface="Arial"/>
                <a:cs typeface="Arial"/>
                <a:sym typeface="Arial"/>
              </a:rPr>
              <a:t>Weak vs </a:t>
            </a:r>
            <a:r>
              <a:rPr lang="en" sz="2000">
                <a:solidFill>
                  <a:srgbClr val="FF0000"/>
                </a:solidFill>
                <a:latin typeface="Arial"/>
                <a:ea typeface="Arial"/>
                <a:cs typeface="Arial"/>
                <a:sym typeface="Arial"/>
              </a:rPr>
              <a:t>Strong AI</a:t>
            </a:r>
            <a:endParaRPr sz="2000">
              <a:latin typeface="Arial"/>
              <a:ea typeface="Arial"/>
              <a:cs typeface="Arial"/>
              <a:sym typeface="Arial"/>
            </a:endParaRPr>
          </a:p>
        </p:txBody>
      </p:sp>
      <p:pic>
        <p:nvPicPr>
          <p:cNvPr id="150" name="Google Shape;150;p15"/>
          <p:cNvPicPr preferRelativeResize="0"/>
          <p:nvPr/>
        </p:nvPicPr>
        <p:blipFill>
          <a:blip r:embed="rId3">
            <a:alphaModFix/>
          </a:blip>
          <a:stretch>
            <a:fillRect/>
          </a:stretch>
        </p:blipFill>
        <p:spPr>
          <a:xfrm>
            <a:off x="152850" y="1179450"/>
            <a:ext cx="6582576" cy="3291276"/>
          </a:xfrm>
          <a:prstGeom prst="rect">
            <a:avLst/>
          </a:prstGeom>
          <a:noFill/>
          <a:ln>
            <a:noFill/>
          </a:ln>
          <a:effectLst>
            <a:reflection blurRad="0" dir="5400000" dist="38100" endA="0" endPos="30000" fadeDir="5400012" kx="0" rotWithShape="0" algn="bl" stPos="0" sy="-100000" ky="0"/>
          </a:effectLst>
        </p:spPr>
      </p:pic>
      <p:sp>
        <p:nvSpPr>
          <p:cNvPr id="151" name="Google Shape;151;p15"/>
          <p:cNvSpPr txBox="1"/>
          <p:nvPr>
            <p:ph idx="2" type="body"/>
          </p:nvPr>
        </p:nvSpPr>
        <p:spPr>
          <a:xfrm>
            <a:off x="4312425" y="1307850"/>
            <a:ext cx="4802100" cy="3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rial"/>
                <a:ea typeface="Arial"/>
                <a:cs typeface="Arial"/>
                <a:sym typeface="Arial"/>
              </a:rPr>
              <a:t>Strong AI actualization means the </a:t>
            </a:r>
            <a:r>
              <a:rPr lang="en" sz="1200">
                <a:solidFill>
                  <a:srgbClr val="FF0000"/>
                </a:solidFill>
                <a:latin typeface="Arial"/>
                <a:ea typeface="Arial"/>
                <a:cs typeface="Arial"/>
                <a:sym typeface="Arial"/>
              </a:rPr>
              <a:t>loss of our unique human standing</a:t>
            </a:r>
            <a:r>
              <a:rPr lang="en" sz="1200">
                <a:latin typeface="Arial"/>
                <a:ea typeface="Arial"/>
                <a:cs typeface="Arial"/>
                <a:sym typeface="Arial"/>
              </a:rPr>
              <a:t> as intelligent beings.</a:t>
            </a:r>
            <a:endParaRPr sz="1200">
              <a:latin typeface="Arial"/>
              <a:ea typeface="Arial"/>
              <a:cs typeface="Arial"/>
              <a:sym typeface="Arial"/>
            </a:endParaRPr>
          </a:p>
          <a:p>
            <a:pPr indent="-304800" lvl="0" marL="457200" rtl="0" algn="l">
              <a:spcBef>
                <a:spcPts val="1200"/>
              </a:spcBef>
              <a:spcAft>
                <a:spcPts val="0"/>
              </a:spcAft>
              <a:buSzPts val="1200"/>
              <a:buFont typeface="Arial"/>
              <a:buChar char="●"/>
            </a:pPr>
            <a:r>
              <a:rPr lang="en" sz="1200">
                <a:solidFill>
                  <a:srgbClr val="FF0000"/>
                </a:solidFill>
                <a:latin typeface="Arial"/>
                <a:ea typeface="Arial"/>
                <a:cs typeface="Arial"/>
                <a:sym typeface="Arial"/>
              </a:rPr>
              <a:t>Competition/</a:t>
            </a:r>
            <a:r>
              <a:rPr lang="en" sz="1200">
                <a:solidFill>
                  <a:srgbClr val="FF0000"/>
                </a:solidFill>
                <a:latin typeface="Arial"/>
                <a:ea typeface="Arial"/>
                <a:cs typeface="Arial"/>
                <a:sym typeface="Arial"/>
              </a:rPr>
              <a:t>coexistence</a:t>
            </a:r>
            <a:r>
              <a:rPr lang="en" sz="1200">
                <a:latin typeface="Arial"/>
                <a:ea typeface="Arial"/>
                <a:cs typeface="Arial"/>
                <a:sym typeface="Arial"/>
              </a:rPr>
              <a:t>  with another intelligent being.</a:t>
            </a:r>
            <a:endParaRPr sz="1200">
              <a:latin typeface="Arial"/>
              <a:ea typeface="Arial"/>
              <a:cs typeface="Arial"/>
              <a:sym typeface="Arial"/>
            </a:endParaRPr>
          </a:p>
          <a:p>
            <a:pPr indent="0" lvl="0" marL="0" rtl="0" algn="l">
              <a:spcBef>
                <a:spcPts val="1200"/>
              </a:spcBef>
              <a:spcAft>
                <a:spcPts val="0"/>
              </a:spcAft>
              <a:buNone/>
            </a:pPr>
            <a:r>
              <a:rPr lang="en" sz="1200">
                <a:latin typeface="Arial"/>
                <a:ea typeface="Arial"/>
                <a:cs typeface="Arial"/>
                <a:sym typeface="Arial"/>
              </a:rPr>
              <a:t>Backbone of </a:t>
            </a:r>
            <a:r>
              <a:rPr lang="en" sz="1200">
                <a:solidFill>
                  <a:srgbClr val="FF0000"/>
                </a:solidFill>
                <a:latin typeface="Arial"/>
                <a:ea typeface="Arial"/>
                <a:cs typeface="Arial"/>
                <a:sym typeface="Arial"/>
              </a:rPr>
              <a:t>sci-fi fiction</a:t>
            </a:r>
            <a:r>
              <a:rPr lang="en" sz="1200">
                <a:latin typeface="Arial"/>
                <a:ea typeface="Arial"/>
                <a:cs typeface="Arial"/>
                <a:sym typeface="Arial"/>
              </a:rPr>
              <a:t>:</a:t>
            </a:r>
            <a:endParaRPr sz="1200">
              <a:latin typeface="Arial"/>
              <a:ea typeface="Arial"/>
              <a:cs typeface="Arial"/>
              <a:sym typeface="Arial"/>
            </a:endParaRPr>
          </a:p>
          <a:p>
            <a:pPr indent="-304800" lvl="0" marL="457200" rtl="0" algn="l">
              <a:spcBef>
                <a:spcPts val="1200"/>
              </a:spcBef>
              <a:spcAft>
                <a:spcPts val="0"/>
              </a:spcAft>
              <a:buSzPts val="1200"/>
              <a:buFont typeface="Arial"/>
              <a:buChar char="●"/>
            </a:pPr>
            <a:r>
              <a:rPr lang="en" sz="1200">
                <a:latin typeface="Arial"/>
                <a:ea typeface="Arial"/>
                <a:cs typeface="Arial"/>
                <a:sym typeface="Arial"/>
              </a:rPr>
              <a:t>Do Androids Dream of Electric Sheep? (Philip K Dick)</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Blade Runner (Ridley Scott)</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Blade Runner 2049 (Denis </a:t>
            </a:r>
            <a:r>
              <a:rPr lang="en" sz="1200">
                <a:latin typeface="Arial"/>
                <a:ea typeface="Arial"/>
                <a:cs typeface="Arial"/>
                <a:sym typeface="Arial"/>
              </a:rPr>
              <a:t>Villeneuve</a:t>
            </a:r>
            <a:r>
              <a:rPr lang="en" sz="1200">
                <a:latin typeface="Arial"/>
                <a:ea typeface="Arial"/>
                <a:cs typeface="Arial"/>
                <a:sym typeface="Arial"/>
              </a:rPr>
              <a:t>)</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Sprawl Trilogy (William Gibson)</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Ghost in the Shell (Masamune Shirow, Mamoru Oshii)</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Dune (Frank Herbert, Denis Villeneuve) </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solidFill>
                  <a:srgbClr val="FF0000"/>
                </a:solidFill>
                <a:latin typeface="Arial"/>
                <a:ea typeface="Arial"/>
                <a:cs typeface="Arial"/>
                <a:sym typeface="Arial"/>
              </a:rPr>
              <a:t>AI banned, “triumph of the human will”</a:t>
            </a:r>
            <a:endParaRPr sz="1200">
              <a:latin typeface="Arial"/>
              <a:ea typeface="Arial"/>
              <a:cs typeface="Arial"/>
              <a:sym typeface="Arial"/>
            </a:endParaRPr>
          </a:p>
          <a:p>
            <a:pPr indent="0" lvl="0" marL="0" rtl="0" algn="l">
              <a:spcBef>
                <a:spcPts val="1200"/>
              </a:spcBef>
              <a:spcAft>
                <a:spcPts val="0"/>
              </a:spcAft>
              <a:buNone/>
            </a:pPr>
            <a:r>
              <a:rPr b="1" lang="en" sz="1200">
                <a:solidFill>
                  <a:srgbClr val="FF0000"/>
                </a:solidFill>
                <a:latin typeface="Arial"/>
                <a:ea typeface="Arial"/>
                <a:cs typeface="Arial"/>
                <a:sym typeface="Arial"/>
              </a:rPr>
              <a:t>Mind-Body </a:t>
            </a:r>
            <a:r>
              <a:rPr b="1" lang="en" sz="1200">
                <a:solidFill>
                  <a:srgbClr val="FF0000"/>
                </a:solidFill>
                <a:latin typeface="Arial"/>
                <a:ea typeface="Arial"/>
                <a:cs typeface="Arial"/>
                <a:sym typeface="Arial"/>
              </a:rPr>
              <a:t>Dualism:</a:t>
            </a:r>
            <a:r>
              <a:rPr lang="en" sz="1200">
                <a:latin typeface="Arial"/>
                <a:ea typeface="Arial"/>
                <a:cs typeface="Arial"/>
                <a:sym typeface="Arial"/>
              </a:rPr>
              <a:t> consciousness is ontologically </a:t>
            </a:r>
            <a:r>
              <a:rPr lang="en" sz="1200">
                <a:latin typeface="Arial"/>
                <a:ea typeface="Arial"/>
                <a:cs typeface="Arial"/>
                <a:sym typeface="Arial"/>
              </a:rPr>
              <a:t>distinct</a:t>
            </a:r>
            <a:r>
              <a:rPr lang="en" sz="1200">
                <a:latin typeface="Arial"/>
                <a:ea typeface="Arial"/>
                <a:cs typeface="Arial"/>
                <a:sym typeface="Arial"/>
              </a:rPr>
              <a:t> from the physical.</a:t>
            </a:r>
            <a:endParaRPr sz="1200">
              <a:latin typeface="Arial"/>
              <a:ea typeface="Arial"/>
              <a:cs typeface="Arial"/>
              <a:sym typeface="Arial"/>
            </a:endParaRPr>
          </a:p>
          <a:p>
            <a:pPr indent="0" lvl="0" marL="0" rtl="0" algn="l">
              <a:spcBef>
                <a:spcPts val="0"/>
              </a:spcBef>
              <a:spcAft>
                <a:spcPts val="0"/>
              </a:spcAft>
              <a:buNone/>
            </a:pPr>
            <a:r>
              <a:rPr b="1" lang="en" sz="1200">
                <a:solidFill>
                  <a:srgbClr val="FF0000"/>
                </a:solidFill>
                <a:latin typeface="Arial"/>
                <a:ea typeface="Arial"/>
                <a:cs typeface="Arial"/>
                <a:sym typeface="Arial"/>
              </a:rPr>
              <a:t>Epistemology</a:t>
            </a:r>
            <a:r>
              <a:rPr b="1" lang="en" sz="1200">
                <a:solidFill>
                  <a:srgbClr val="FF0000"/>
                </a:solidFill>
                <a:latin typeface="Arial"/>
                <a:ea typeface="Arial"/>
                <a:cs typeface="Arial"/>
                <a:sym typeface="Arial"/>
              </a:rPr>
              <a:t>:</a:t>
            </a:r>
            <a:r>
              <a:rPr lang="en" sz="1200">
                <a:latin typeface="Arial"/>
                <a:ea typeface="Arial"/>
                <a:cs typeface="Arial"/>
                <a:sym typeface="Arial"/>
              </a:rPr>
              <a:t> nature of knowledge (re: limits and validity).</a:t>
            </a:r>
            <a:endParaRPr sz="1200">
              <a:latin typeface="Arial"/>
              <a:ea typeface="Arial"/>
              <a:cs typeface="Arial"/>
              <a:sym typeface="Arial"/>
            </a:endParaRPr>
          </a:p>
        </p:txBody>
      </p:sp>
      <p:sp>
        <p:nvSpPr>
          <p:cNvPr id="152" name="Google Shape;152;p15"/>
          <p:cNvSpPr txBox="1"/>
          <p:nvPr/>
        </p:nvSpPr>
        <p:spPr>
          <a:xfrm>
            <a:off x="2249600" y="4504750"/>
            <a:ext cx="154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Blade Runner (1982)</a:t>
            </a:r>
            <a:endParaRPr sz="80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Arial"/>
                <a:ea typeface="Arial"/>
                <a:cs typeface="Arial"/>
                <a:sym typeface="Arial"/>
              </a:rPr>
              <a:t>Introduction: Artificial and Human Intelligence</a:t>
            </a:r>
            <a:endParaRPr sz="2000">
              <a:latin typeface="Arial"/>
              <a:ea typeface="Arial"/>
              <a:cs typeface="Arial"/>
              <a:sym typeface="Arial"/>
            </a:endParaRPr>
          </a:p>
        </p:txBody>
      </p:sp>
      <p:sp>
        <p:nvSpPr>
          <p:cNvPr id="158" name="Google Shape;158;p16"/>
          <p:cNvSpPr txBox="1"/>
          <p:nvPr/>
        </p:nvSpPr>
        <p:spPr>
          <a:xfrm>
            <a:off x="4017300" y="963975"/>
            <a:ext cx="47859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The </a:t>
            </a:r>
            <a:r>
              <a:rPr b="1" lang="en" sz="1200">
                <a:solidFill>
                  <a:srgbClr val="FF0000"/>
                </a:solidFill>
              </a:rPr>
              <a:t>perceptron </a:t>
            </a:r>
            <a:r>
              <a:rPr lang="en" sz="1200">
                <a:solidFill>
                  <a:schemeClr val="lt1"/>
                </a:solidFill>
              </a:rPr>
              <a:t>is not 1:1 </a:t>
            </a:r>
            <a:r>
              <a:rPr lang="en" sz="1200">
                <a:solidFill>
                  <a:schemeClr val="lt1"/>
                </a:solidFill>
              </a:rPr>
              <a:t>to the neuron; ontologically. </a:t>
            </a:r>
            <a:endParaRPr sz="1200">
              <a:solidFill>
                <a:schemeClr val="lt1"/>
              </a:solidFill>
            </a:endParaRPr>
          </a:p>
          <a:p>
            <a:pPr indent="-304800" lvl="0" marL="457200" rtl="0" algn="l">
              <a:spcBef>
                <a:spcPts val="0"/>
              </a:spcBef>
              <a:spcAft>
                <a:spcPts val="0"/>
              </a:spcAft>
              <a:buClr>
                <a:schemeClr val="lt1"/>
              </a:buClr>
              <a:buSzPts val="1200"/>
              <a:buChar char="-"/>
            </a:pPr>
            <a:r>
              <a:rPr b="1" lang="en" sz="1200">
                <a:solidFill>
                  <a:srgbClr val="FF0000"/>
                </a:solidFill>
              </a:rPr>
              <a:t>Ontological: </a:t>
            </a:r>
            <a:r>
              <a:rPr lang="en" sz="1200">
                <a:solidFill>
                  <a:schemeClr val="lt1"/>
                </a:solidFill>
              </a:rPr>
              <a:t>“nature of being”.</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Our model for AI is grounded in the realm of naturalism.</a:t>
            </a:r>
            <a:endParaRPr sz="1200">
              <a:solidFill>
                <a:schemeClr val="lt1"/>
              </a:solidFill>
            </a:endParaRPr>
          </a:p>
          <a:p>
            <a:pPr indent="-304800" lvl="0" marL="457200" rtl="0" algn="l">
              <a:spcBef>
                <a:spcPts val="0"/>
              </a:spcBef>
              <a:spcAft>
                <a:spcPts val="0"/>
              </a:spcAft>
              <a:buClr>
                <a:schemeClr val="lt1"/>
              </a:buClr>
              <a:buSzPts val="1200"/>
              <a:buFont typeface="Lato"/>
              <a:buChar char="-"/>
            </a:pPr>
            <a:r>
              <a:rPr b="1" lang="en" sz="1200">
                <a:solidFill>
                  <a:srgbClr val="FF0000"/>
                </a:solidFill>
              </a:rPr>
              <a:t>Naturalism </a:t>
            </a:r>
            <a:r>
              <a:rPr lang="en" sz="1200">
                <a:solidFill>
                  <a:schemeClr val="lt1"/>
                </a:solidFill>
              </a:rPr>
              <a:t>interprets philosophy through the methods of the empirical sciences</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without a priori project of theorizing.</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en" sz="1200">
                <a:solidFill>
                  <a:srgbClr val="FF0000"/>
                </a:solidFill>
              </a:rPr>
              <a:t>Transcendent:</a:t>
            </a:r>
            <a:r>
              <a:rPr lang="en" sz="1200">
                <a:solidFill>
                  <a:schemeClr val="lt1"/>
                </a:solidFill>
              </a:rPr>
              <a:t> beyond the range of normal/physical human experience.</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(of God) existing apart from and not subject to the limitations of the material universe.</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i="1" lang="en" sz="1200">
                <a:solidFill>
                  <a:srgbClr val="FF0000"/>
                </a:solidFill>
              </a:rPr>
              <a:t>Metacognition:</a:t>
            </a:r>
            <a:r>
              <a:rPr i="1" lang="en" sz="1200">
                <a:solidFill>
                  <a:schemeClr val="lt1"/>
                </a:solidFill>
              </a:rPr>
              <a:t> awareness/understanding of one’s own thoughts.</a:t>
            </a:r>
            <a:endParaRPr i="1" sz="1200">
              <a:solidFill>
                <a:schemeClr val="lt1"/>
              </a:solidFill>
            </a:endParaRPr>
          </a:p>
          <a:p>
            <a:pPr indent="0" lvl="0" marL="0" rtl="0" algn="l">
              <a:spcBef>
                <a:spcPts val="0"/>
              </a:spcBef>
              <a:spcAft>
                <a:spcPts val="0"/>
              </a:spcAft>
              <a:buNone/>
            </a:pPr>
            <a:r>
              <a:rPr i="1" lang="en" sz="1200">
                <a:solidFill>
                  <a:schemeClr val="lt1"/>
                </a:solidFill>
              </a:rPr>
              <a:t> </a:t>
            </a:r>
            <a:endParaRPr i="1" sz="1200">
              <a:solidFill>
                <a:schemeClr val="lt1"/>
              </a:solidFill>
            </a:endParaRPr>
          </a:p>
          <a:p>
            <a:pPr indent="0" lvl="0" marL="0" rtl="0" algn="l">
              <a:spcBef>
                <a:spcPts val="0"/>
              </a:spcBef>
              <a:spcAft>
                <a:spcPts val="0"/>
              </a:spcAft>
              <a:buNone/>
            </a:pPr>
            <a:r>
              <a:rPr i="1" lang="en" sz="1200">
                <a:solidFill>
                  <a:schemeClr val="lt1"/>
                </a:solidFill>
              </a:rPr>
              <a:t>To actualize Strong AI means to assume </a:t>
            </a:r>
            <a:r>
              <a:rPr b="1" i="1" lang="en" sz="1200">
                <a:solidFill>
                  <a:srgbClr val="FFFF00"/>
                </a:solidFill>
              </a:rPr>
              <a:t>AI singularity:</a:t>
            </a:r>
            <a:endParaRPr b="1" i="1" sz="1200">
              <a:solidFill>
                <a:srgbClr val="FFFF00"/>
              </a:solidFill>
            </a:endParaRPr>
          </a:p>
          <a:p>
            <a:pPr indent="0" lvl="0" marL="0" rtl="0" algn="ctr">
              <a:spcBef>
                <a:spcPts val="0"/>
              </a:spcBef>
              <a:spcAft>
                <a:spcPts val="0"/>
              </a:spcAft>
              <a:buNone/>
            </a:pPr>
            <a:r>
              <a:rPr i="1" lang="en" sz="1200">
                <a:solidFill>
                  <a:srgbClr val="FFFF00"/>
                </a:solidFill>
              </a:rPr>
              <a:t>Perceptron = Neuron on a 1:1 basis &amp; </a:t>
            </a:r>
            <a:r>
              <a:rPr i="1" lang="en" sz="1200" u="sng">
                <a:solidFill>
                  <a:srgbClr val="FFFF00"/>
                </a:solidFill>
              </a:rPr>
              <a:t>AI has metacognition</a:t>
            </a:r>
            <a:r>
              <a:rPr i="1" lang="en" sz="1200">
                <a:solidFill>
                  <a:srgbClr val="FFFF00"/>
                </a:solidFill>
              </a:rPr>
              <a:t>.</a:t>
            </a:r>
            <a:endParaRPr i="1" sz="1200">
              <a:solidFill>
                <a:srgbClr val="FFFF00"/>
              </a:solidFill>
            </a:endParaRPr>
          </a:p>
        </p:txBody>
      </p:sp>
      <p:pic>
        <p:nvPicPr>
          <p:cNvPr id="159" name="Google Shape;159;p16"/>
          <p:cNvPicPr preferRelativeResize="0"/>
          <p:nvPr/>
        </p:nvPicPr>
        <p:blipFill>
          <a:blip r:embed="rId3">
            <a:alphaModFix/>
          </a:blip>
          <a:stretch>
            <a:fillRect/>
          </a:stretch>
        </p:blipFill>
        <p:spPr>
          <a:xfrm>
            <a:off x="138250" y="894650"/>
            <a:ext cx="3004780" cy="1677100"/>
          </a:xfrm>
          <a:prstGeom prst="rect">
            <a:avLst/>
          </a:prstGeom>
          <a:noFill/>
          <a:ln>
            <a:noFill/>
          </a:ln>
        </p:spPr>
      </p:pic>
      <p:pic>
        <p:nvPicPr>
          <p:cNvPr id="160" name="Google Shape;160;p16"/>
          <p:cNvPicPr preferRelativeResize="0"/>
          <p:nvPr/>
        </p:nvPicPr>
        <p:blipFill>
          <a:blip r:embed="rId4">
            <a:alphaModFix/>
          </a:blip>
          <a:stretch>
            <a:fillRect/>
          </a:stretch>
        </p:blipFill>
        <p:spPr>
          <a:xfrm>
            <a:off x="89375" y="2729184"/>
            <a:ext cx="2004500" cy="2044116"/>
          </a:xfrm>
          <a:prstGeom prst="rect">
            <a:avLst/>
          </a:prstGeom>
          <a:noFill/>
          <a:ln>
            <a:noFill/>
          </a:ln>
        </p:spPr>
      </p:pic>
      <p:sp>
        <p:nvSpPr>
          <p:cNvPr id="161" name="Google Shape;161;p16"/>
          <p:cNvSpPr txBox="1"/>
          <p:nvPr/>
        </p:nvSpPr>
        <p:spPr>
          <a:xfrm>
            <a:off x="138250" y="4707425"/>
            <a:ext cx="544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Perceptron: mathematical model INSPIRED by a neuron (Frank Rosenblatt 1958)</a:t>
            </a:r>
            <a:endParaRPr sz="800">
              <a:solidFill>
                <a:srgbClr val="FF0000"/>
              </a:solidFill>
            </a:endParaRPr>
          </a:p>
          <a:p>
            <a:pPr indent="0" lvl="0" marL="0" rtl="0" algn="l">
              <a:spcBef>
                <a:spcPts val="0"/>
              </a:spcBef>
              <a:spcAft>
                <a:spcPts val="0"/>
              </a:spcAft>
              <a:buNone/>
            </a:pPr>
            <a:r>
              <a:rPr lang="en" sz="800">
                <a:solidFill>
                  <a:srgbClr val="FF0000"/>
                </a:solidFill>
              </a:rPr>
              <a:t>Lecture 11: Deep Learning pt. 1</a:t>
            </a:r>
            <a:endParaRPr sz="800">
              <a:solidFill>
                <a:srgbClr val="FF0000"/>
              </a:solidFill>
            </a:endParaRPr>
          </a:p>
        </p:txBody>
      </p:sp>
      <p:sp>
        <p:nvSpPr>
          <p:cNvPr id="162" name="Google Shape;162;p16"/>
          <p:cNvSpPr txBox="1"/>
          <p:nvPr/>
        </p:nvSpPr>
        <p:spPr>
          <a:xfrm>
            <a:off x="89375" y="2505875"/>
            <a:ext cx="544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Neurons ‘fire’ an electrical signal to outputs in certain conditions.</a:t>
            </a:r>
            <a:endParaRPr sz="800">
              <a:solidFill>
                <a:srgbClr val="FF0000"/>
              </a:solidFill>
            </a:endParaRPr>
          </a:p>
        </p:txBody>
      </p:sp>
      <p:pic>
        <p:nvPicPr>
          <p:cNvPr id="163" name="Google Shape;163;p16"/>
          <p:cNvPicPr preferRelativeResize="0"/>
          <p:nvPr/>
        </p:nvPicPr>
        <p:blipFill>
          <a:blip r:embed="rId5">
            <a:alphaModFix/>
          </a:blip>
          <a:stretch>
            <a:fillRect/>
          </a:stretch>
        </p:blipFill>
        <p:spPr>
          <a:xfrm>
            <a:off x="2167400" y="2729175"/>
            <a:ext cx="1362759" cy="204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000">
                <a:latin typeface="Arial"/>
                <a:ea typeface="Arial"/>
                <a:cs typeface="Arial"/>
                <a:sym typeface="Arial"/>
              </a:rPr>
              <a:t>L</a:t>
            </a:r>
            <a:r>
              <a:rPr lang="en" sz="2000">
                <a:latin typeface="Arial"/>
                <a:ea typeface="Arial"/>
                <a:cs typeface="Arial"/>
                <a:sym typeface="Arial"/>
              </a:rPr>
              <a:t>osing our unique standing as intelligent beings:</a:t>
            </a:r>
            <a:endParaRPr sz="2000">
              <a:latin typeface="Arial"/>
              <a:ea typeface="Arial"/>
              <a:cs typeface="Arial"/>
              <a:sym typeface="Arial"/>
            </a:endParaRPr>
          </a:p>
          <a:p>
            <a:pPr indent="0" lvl="0" marL="0" rtl="0" algn="ctr">
              <a:spcBef>
                <a:spcPts val="0"/>
              </a:spcBef>
              <a:spcAft>
                <a:spcPts val="0"/>
              </a:spcAft>
              <a:buSzPts val="990"/>
              <a:buNone/>
            </a:pPr>
            <a:r>
              <a:rPr lang="en" sz="2000">
                <a:solidFill>
                  <a:srgbClr val="FF0000"/>
                </a:solidFill>
                <a:latin typeface="Arial"/>
                <a:ea typeface="Arial"/>
                <a:cs typeface="Arial"/>
                <a:sym typeface="Arial"/>
              </a:rPr>
              <a:t>Hard Problem of consciousness</a:t>
            </a:r>
            <a:endParaRPr sz="2000">
              <a:solidFill>
                <a:srgbClr val="FF0000"/>
              </a:solidFill>
              <a:latin typeface="Arial"/>
              <a:ea typeface="Arial"/>
              <a:cs typeface="Arial"/>
              <a:sym typeface="Arial"/>
            </a:endParaRPr>
          </a:p>
        </p:txBody>
      </p:sp>
      <p:sp>
        <p:nvSpPr>
          <p:cNvPr id="169" name="Google Shape;169;p17"/>
          <p:cNvSpPr txBox="1"/>
          <p:nvPr>
            <p:ph idx="1" type="body"/>
          </p:nvPr>
        </p:nvSpPr>
        <p:spPr>
          <a:xfrm>
            <a:off x="176200" y="1307850"/>
            <a:ext cx="5574900" cy="37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Arial"/>
                <a:ea typeface="Arial"/>
                <a:cs typeface="Arial"/>
                <a:sym typeface="Arial"/>
              </a:rPr>
              <a:t>H</a:t>
            </a:r>
            <a:r>
              <a:rPr b="1" lang="en" sz="1200">
                <a:solidFill>
                  <a:srgbClr val="FF0000"/>
                </a:solidFill>
                <a:latin typeface="Arial"/>
                <a:ea typeface="Arial"/>
                <a:cs typeface="Arial"/>
                <a:sym typeface="Arial"/>
              </a:rPr>
              <a:t>ard Problem of Consciousness</a:t>
            </a:r>
            <a:r>
              <a:rPr b="1" lang="en" sz="1200">
                <a:solidFill>
                  <a:srgbClr val="FF0000"/>
                </a:solidFill>
                <a:latin typeface="Arial"/>
                <a:ea typeface="Arial"/>
                <a:cs typeface="Arial"/>
                <a:sym typeface="Arial"/>
              </a:rPr>
              <a:t>:</a:t>
            </a:r>
            <a:r>
              <a:rPr lang="en" sz="1200">
                <a:latin typeface="Arial"/>
                <a:ea typeface="Arial"/>
                <a:cs typeface="Arial"/>
                <a:sym typeface="Arial"/>
              </a:rPr>
              <a:t> problem of </a:t>
            </a:r>
            <a:r>
              <a:rPr lang="en" sz="1200">
                <a:latin typeface="Arial"/>
                <a:ea typeface="Arial"/>
                <a:cs typeface="Arial"/>
                <a:sym typeface="Arial"/>
              </a:rPr>
              <a:t>explaining</a:t>
            </a:r>
            <a:r>
              <a:rPr lang="en" sz="1200">
                <a:latin typeface="Arial"/>
                <a:ea typeface="Arial"/>
                <a:cs typeface="Arial"/>
                <a:sym typeface="Arial"/>
              </a:rPr>
              <a:t> why any physical state is conscience rather than </a:t>
            </a:r>
            <a:r>
              <a:rPr lang="en" sz="1200">
                <a:latin typeface="Arial"/>
                <a:ea typeface="Arial"/>
                <a:cs typeface="Arial"/>
                <a:sym typeface="Arial"/>
              </a:rPr>
              <a:t>nonconscious.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why and how we have </a:t>
            </a:r>
            <a:r>
              <a:rPr lang="en" sz="1200">
                <a:latin typeface="Arial"/>
                <a:ea typeface="Arial"/>
                <a:cs typeface="Arial"/>
                <a:sym typeface="Arial"/>
              </a:rPr>
              <a:t>phenomenal</a:t>
            </a:r>
            <a:r>
              <a:rPr lang="en" sz="1200">
                <a:latin typeface="Arial"/>
                <a:ea typeface="Arial"/>
                <a:cs typeface="Arial"/>
                <a:sym typeface="Arial"/>
              </a:rPr>
              <a:t> experiences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unbridgeable explanatory gap between physical and immaterial.</a:t>
            </a:r>
            <a:endParaRPr sz="1200">
              <a:latin typeface="Arial"/>
              <a:ea typeface="Arial"/>
              <a:cs typeface="Arial"/>
              <a:sym typeface="Arial"/>
            </a:endParaRPr>
          </a:p>
          <a:p>
            <a:pPr indent="0" lvl="0" marL="91440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 sz="1200">
                <a:solidFill>
                  <a:srgbClr val="FF0000"/>
                </a:solidFill>
                <a:latin typeface="Arial"/>
                <a:ea typeface="Arial"/>
                <a:cs typeface="Arial"/>
                <a:sym typeface="Arial"/>
              </a:rPr>
              <a:t>Phenomenal consciousness: </a:t>
            </a:r>
            <a:r>
              <a:rPr lang="en" sz="1200">
                <a:latin typeface="Arial"/>
                <a:ea typeface="Arial"/>
                <a:cs typeface="Arial"/>
                <a:sym typeface="Arial"/>
              </a:rPr>
              <a:t>“what the </a:t>
            </a:r>
            <a:r>
              <a:rPr lang="en" sz="1200">
                <a:latin typeface="Arial"/>
                <a:ea typeface="Arial"/>
                <a:cs typeface="Arial"/>
                <a:sym typeface="Arial"/>
              </a:rPr>
              <a:t>experience</a:t>
            </a:r>
            <a:r>
              <a:rPr lang="en" sz="1200">
                <a:latin typeface="Arial"/>
                <a:ea typeface="Arial"/>
                <a:cs typeface="Arial"/>
                <a:sym typeface="Arial"/>
              </a:rPr>
              <a:t> is like for the subject”.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 sz="1200">
                <a:solidFill>
                  <a:srgbClr val="FF0000"/>
                </a:solidFill>
                <a:latin typeface="Arial"/>
                <a:ea typeface="Arial"/>
                <a:cs typeface="Arial"/>
                <a:sym typeface="Arial"/>
              </a:rPr>
              <a:t>Physicalism:</a:t>
            </a:r>
            <a:r>
              <a:rPr lang="en" sz="1200">
                <a:latin typeface="Arial"/>
                <a:ea typeface="Arial"/>
                <a:cs typeface="Arial"/>
                <a:sym typeface="Arial"/>
              </a:rPr>
              <a:t> consisting of just the basic elements of physics plus structural, dynamical, and functional combinations of those basic elements.</a:t>
            </a:r>
            <a:endParaRPr sz="1200">
              <a:latin typeface="Arial"/>
              <a:ea typeface="Arial"/>
              <a:cs typeface="Arial"/>
              <a:sym typeface="Arial"/>
            </a:endParaRPr>
          </a:p>
          <a:p>
            <a:pPr indent="0" lvl="0" marL="0" rtl="0" algn="l">
              <a:spcBef>
                <a:spcPts val="0"/>
              </a:spcBef>
              <a:spcAft>
                <a:spcPts val="0"/>
              </a:spcAft>
              <a:buNone/>
            </a:pPr>
            <a:r>
              <a:rPr lang="en" sz="1200">
                <a:latin typeface="Arial"/>
                <a:ea typeface="Arial"/>
                <a:cs typeface="Arial"/>
                <a:sym typeface="Arial"/>
              </a:rPr>
              <a:t>  </a:t>
            </a:r>
            <a:endParaRPr sz="1200">
              <a:latin typeface="Arial"/>
              <a:ea typeface="Arial"/>
              <a:cs typeface="Arial"/>
              <a:sym typeface="Arial"/>
            </a:endParaRPr>
          </a:p>
          <a:p>
            <a:pPr indent="0" lvl="0" marL="0" rtl="0" algn="l">
              <a:spcBef>
                <a:spcPts val="0"/>
              </a:spcBef>
              <a:spcAft>
                <a:spcPts val="0"/>
              </a:spcAft>
              <a:buNone/>
            </a:pPr>
            <a:r>
              <a:rPr b="1" lang="en" sz="1200">
                <a:solidFill>
                  <a:srgbClr val="FF0000"/>
                </a:solidFill>
                <a:latin typeface="Arial"/>
                <a:ea typeface="Arial"/>
                <a:cs typeface="Arial"/>
                <a:sym typeface="Arial"/>
              </a:rPr>
              <a:t>Why is it a HARD</a:t>
            </a:r>
            <a:r>
              <a:rPr b="1" i="1" lang="en" sz="1200">
                <a:solidFill>
                  <a:srgbClr val="FF0000"/>
                </a:solidFill>
                <a:latin typeface="Arial"/>
                <a:ea typeface="Arial"/>
                <a:cs typeface="Arial"/>
                <a:sym typeface="Arial"/>
              </a:rPr>
              <a:t> </a:t>
            </a:r>
            <a:r>
              <a:rPr b="1" lang="en" sz="1200">
                <a:solidFill>
                  <a:srgbClr val="FF0000"/>
                </a:solidFill>
                <a:latin typeface="Arial"/>
                <a:ea typeface="Arial"/>
                <a:cs typeface="Arial"/>
                <a:sym typeface="Arial"/>
              </a:rPr>
              <a:t>problem (especially for AI)?</a:t>
            </a:r>
            <a:endParaRPr b="1" sz="1200">
              <a:solidFill>
                <a:srgbClr val="FF0000"/>
              </a:solidFill>
              <a:latin typeface="Arial"/>
              <a:ea typeface="Arial"/>
              <a:cs typeface="Arial"/>
              <a:sym typeface="Arial"/>
            </a:endParaRPr>
          </a:p>
          <a:p>
            <a:pPr indent="0" lvl="0" marL="0" rtl="0" algn="l">
              <a:spcBef>
                <a:spcPts val="0"/>
              </a:spcBef>
              <a:spcAft>
                <a:spcPts val="0"/>
              </a:spcAft>
              <a:buNone/>
            </a:pPr>
            <a:r>
              <a:rPr lang="en" sz="1200">
                <a:latin typeface="Arial"/>
                <a:ea typeface="Arial"/>
                <a:cs typeface="Arial"/>
                <a:sym typeface="Arial"/>
              </a:rPr>
              <a:t>We cannot define consciousness using a Naturalistic foundation, since consciousness transcends it.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Artificial Intelligence is based upon a Naturalistic foundation.</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p:txBody>
      </p:sp>
      <p:pic>
        <p:nvPicPr>
          <p:cNvPr id="170" name="Google Shape;170;p17"/>
          <p:cNvPicPr preferRelativeResize="0"/>
          <p:nvPr/>
        </p:nvPicPr>
        <p:blipFill>
          <a:blip r:embed="rId3">
            <a:alphaModFix/>
          </a:blip>
          <a:stretch>
            <a:fillRect/>
          </a:stretch>
        </p:blipFill>
        <p:spPr>
          <a:xfrm>
            <a:off x="6860850" y="1005899"/>
            <a:ext cx="2196050" cy="3379077"/>
          </a:xfrm>
          <a:prstGeom prst="rect">
            <a:avLst/>
          </a:prstGeom>
          <a:noFill/>
          <a:ln>
            <a:noFill/>
          </a:ln>
        </p:spPr>
      </p:pic>
      <p:pic>
        <p:nvPicPr>
          <p:cNvPr id="171" name="Google Shape;171;p17"/>
          <p:cNvPicPr preferRelativeResize="0"/>
          <p:nvPr/>
        </p:nvPicPr>
        <p:blipFill>
          <a:blip r:embed="rId4">
            <a:alphaModFix/>
          </a:blip>
          <a:stretch>
            <a:fillRect/>
          </a:stretch>
        </p:blipFill>
        <p:spPr>
          <a:xfrm>
            <a:off x="5970450" y="2571752"/>
            <a:ext cx="1628800" cy="24455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1056750" y="366725"/>
            <a:ext cx="7030500" cy="12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Arial"/>
                <a:ea typeface="Arial"/>
                <a:cs typeface="Arial"/>
                <a:sym typeface="Arial"/>
              </a:rPr>
              <a:t>Sharing our existence with other intelligent beings:</a:t>
            </a:r>
            <a:endParaRPr sz="2000">
              <a:latin typeface="Arial"/>
              <a:ea typeface="Arial"/>
              <a:cs typeface="Arial"/>
              <a:sym typeface="Arial"/>
            </a:endParaRPr>
          </a:p>
          <a:p>
            <a:pPr indent="0" lvl="0" marL="0" rtl="0" algn="ctr">
              <a:spcBef>
                <a:spcPts val="0"/>
              </a:spcBef>
              <a:spcAft>
                <a:spcPts val="0"/>
              </a:spcAft>
              <a:buNone/>
            </a:pPr>
            <a:r>
              <a:rPr lang="en" sz="2000">
                <a:latin typeface="Arial"/>
                <a:ea typeface="Arial"/>
                <a:cs typeface="Arial"/>
                <a:sym typeface="Arial"/>
              </a:rPr>
              <a:t>Competition</a:t>
            </a:r>
            <a:endParaRPr sz="2000">
              <a:latin typeface="Arial"/>
              <a:ea typeface="Arial"/>
              <a:cs typeface="Arial"/>
              <a:sym typeface="Arial"/>
            </a:endParaRPr>
          </a:p>
        </p:txBody>
      </p:sp>
      <p:pic>
        <p:nvPicPr>
          <p:cNvPr id="177" name="Google Shape;177;p18"/>
          <p:cNvPicPr preferRelativeResize="0"/>
          <p:nvPr/>
        </p:nvPicPr>
        <p:blipFill>
          <a:blip r:embed="rId3">
            <a:alphaModFix/>
          </a:blip>
          <a:stretch>
            <a:fillRect/>
          </a:stretch>
        </p:blipFill>
        <p:spPr>
          <a:xfrm>
            <a:off x="160500" y="1316625"/>
            <a:ext cx="3294101" cy="1831650"/>
          </a:xfrm>
          <a:prstGeom prst="rect">
            <a:avLst/>
          </a:prstGeom>
          <a:noFill/>
          <a:ln>
            <a:noFill/>
          </a:ln>
        </p:spPr>
      </p:pic>
      <p:sp>
        <p:nvSpPr>
          <p:cNvPr id="178" name="Google Shape;178;p18"/>
          <p:cNvSpPr txBox="1"/>
          <p:nvPr/>
        </p:nvSpPr>
        <p:spPr>
          <a:xfrm>
            <a:off x="3749700" y="1170075"/>
            <a:ext cx="52533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0000"/>
                </a:solidFill>
              </a:rPr>
              <a:t>Technological singularity:</a:t>
            </a:r>
            <a:r>
              <a:rPr lang="en" sz="1100">
                <a:solidFill>
                  <a:schemeClr val="lt1"/>
                </a:solidFill>
              </a:rPr>
              <a:t> </a:t>
            </a:r>
            <a:r>
              <a:rPr lang="en" sz="1100">
                <a:solidFill>
                  <a:schemeClr val="lt1"/>
                </a:solidFill>
              </a:rPr>
              <a:t>hypothetical point in time where technological growth becomes uncontrollable and irreversible</a:t>
            </a:r>
            <a:endParaRPr sz="1100">
              <a:solidFill>
                <a:schemeClr val="lt1"/>
              </a:solidFill>
            </a:endParaRPr>
          </a:p>
          <a:p>
            <a:pPr indent="-298450" lvl="0" marL="457200" rtl="0" algn="l">
              <a:spcBef>
                <a:spcPts val="0"/>
              </a:spcBef>
              <a:spcAft>
                <a:spcPts val="0"/>
              </a:spcAft>
              <a:buClr>
                <a:schemeClr val="lt1"/>
              </a:buClr>
              <a:buSzPts val="1100"/>
              <a:buChar char="-"/>
            </a:pPr>
            <a:r>
              <a:rPr b="1" lang="en" sz="1100">
                <a:solidFill>
                  <a:srgbClr val="FF0000"/>
                </a:solidFill>
              </a:rPr>
              <a:t>Result:</a:t>
            </a:r>
            <a:r>
              <a:rPr lang="en" sz="1100">
                <a:solidFill>
                  <a:schemeClr val="lt1"/>
                </a:solidFill>
              </a:rPr>
              <a:t> unforeseen changes in human civilization (cyberization?)</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b="1" lang="en" sz="1100">
                <a:solidFill>
                  <a:srgbClr val="FF0000"/>
                </a:solidFill>
              </a:rPr>
              <a:t>Creative Destruction (Schumpeter):</a:t>
            </a:r>
            <a:r>
              <a:rPr b="1" lang="en" sz="1100">
                <a:solidFill>
                  <a:schemeClr val="lt1"/>
                </a:solidFill>
              </a:rPr>
              <a:t> </a:t>
            </a:r>
            <a:r>
              <a:rPr lang="en" sz="1100">
                <a:solidFill>
                  <a:schemeClr val="lt1"/>
                </a:solidFill>
              </a:rPr>
              <a:t>free market’s evolutionary progress via destruction of old jobs.</a:t>
            </a:r>
            <a:endParaRPr sz="1100">
              <a:solidFill>
                <a:schemeClr val="lt1"/>
              </a:solidFill>
            </a:endParaRPr>
          </a:p>
          <a:p>
            <a:pPr indent="-298450" lvl="0" marL="457200" rtl="0" algn="l">
              <a:spcBef>
                <a:spcPts val="0"/>
              </a:spcBef>
              <a:spcAft>
                <a:spcPts val="0"/>
              </a:spcAft>
              <a:buClr>
                <a:schemeClr val="lt1"/>
              </a:buClr>
              <a:buSzPts val="1100"/>
              <a:buChar char="-"/>
            </a:pPr>
            <a:r>
              <a:rPr b="1" lang="en" sz="1100">
                <a:solidFill>
                  <a:srgbClr val="FF0000"/>
                </a:solidFill>
              </a:rPr>
              <a:t>in the context of AI:</a:t>
            </a:r>
            <a:r>
              <a:rPr b="1" lang="en" sz="1100">
                <a:solidFill>
                  <a:schemeClr val="lt1"/>
                </a:solidFill>
              </a:rPr>
              <a:t> </a:t>
            </a:r>
            <a:r>
              <a:rPr lang="en" sz="1100">
                <a:solidFill>
                  <a:schemeClr val="lt1"/>
                </a:solidFill>
              </a:rPr>
              <a:t>Jobs become siphoned by AI, and ultimately do away with human involvement.</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b="1" lang="en" sz="1100">
                <a:solidFill>
                  <a:srgbClr val="FF0000"/>
                </a:solidFill>
              </a:rPr>
              <a:t>Social Engineering (Postman):</a:t>
            </a:r>
            <a:endParaRPr b="1" sz="1100">
              <a:solidFill>
                <a:srgbClr val="FF0000"/>
              </a:solidFill>
            </a:endParaRPr>
          </a:p>
          <a:p>
            <a:pPr indent="-298450" lvl="0" marL="457200" rtl="0" algn="l">
              <a:spcBef>
                <a:spcPts val="0"/>
              </a:spcBef>
              <a:spcAft>
                <a:spcPts val="0"/>
              </a:spcAft>
              <a:buClr>
                <a:schemeClr val="lt1"/>
              </a:buClr>
              <a:buSzPts val="1100"/>
              <a:buChar char="-"/>
            </a:pPr>
            <a:r>
              <a:rPr lang="en" sz="1100">
                <a:solidFill>
                  <a:schemeClr val="lt1"/>
                </a:solidFill>
              </a:rPr>
              <a:t>algorithmic control of the internet/</a:t>
            </a:r>
            <a:r>
              <a:rPr lang="en" sz="1100">
                <a:solidFill>
                  <a:schemeClr val="lt1"/>
                </a:solidFill>
              </a:rPr>
              <a:t>social media feeds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feedback loops reinforce echo chambers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time spent on our devices result in sedentary habits</a:t>
            </a:r>
            <a:endParaRPr sz="1100">
              <a:solidFill>
                <a:schemeClr val="lt1"/>
              </a:solidFill>
            </a:endParaRPr>
          </a:p>
          <a:p>
            <a:pPr indent="0" lvl="0" marL="45720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b="1" lang="en" sz="1100">
                <a:solidFill>
                  <a:srgbClr val="FF0000"/>
                </a:solidFill>
              </a:rPr>
              <a:t>Cyber Warfare:</a:t>
            </a:r>
            <a:r>
              <a:rPr lang="en" sz="1100">
                <a:solidFill>
                  <a:schemeClr val="lt1"/>
                </a:solidFill>
              </a:rPr>
              <a:t> information control and automated warfare can stimulate war economies. Evolution of war.</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en" sz="1100">
                <a:solidFill>
                  <a:schemeClr val="lt1"/>
                </a:solidFill>
              </a:rPr>
              <a:t>Strong AI would bolster these already pervading problems but with rapid evolution and “self awareness”.</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i="1" lang="en" sz="1100">
                <a:solidFill>
                  <a:schemeClr val="lt1"/>
                </a:solidFill>
              </a:rPr>
              <a:t>“People will come to adore the technologies that undo their capacities to think”</a:t>
            </a:r>
            <a:r>
              <a:rPr lang="en" sz="1100">
                <a:solidFill>
                  <a:schemeClr val="lt1"/>
                </a:solidFill>
              </a:rPr>
              <a:t> - Amusing Ourselves to Death by Neil Postman </a:t>
            </a:r>
            <a:endParaRPr sz="1100">
              <a:solidFill>
                <a:schemeClr val="lt1"/>
              </a:solidFill>
            </a:endParaRPr>
          </a:p>
        </p:txBody>
      </p:sp>
      <p:sp>
        <p:nvSpPr>
          <p:cNvPr id="179" name="Google Shape;179;p18"/>
          <p:cNvSpPr txBox="1"/>
          <p:nvPr/>
        </p:nvSpPr>
        <p:spPr>
          <a:xfrm>
            <a:off x="160500" y="3203350"/>
            <a:ext cx="4989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FF0000"/>
                </a:solidFill>
              </a:rPr>
              <a:t>AI singularity: </a:t>
            </a:r>
            <a:r>
              <a:rPr lang="en" sz="800">
                <a:solidFill>
                  <a:schemeClr val="lt1"/>
                </a:solidFill>
              </a:rPr>
              <a:t>point at which AI has “become” self aware.</a:t>
            </a:r>
            <a:endParaRPr sz="800"/>
          </a:p>
        </p:txBody>
      </p:sp>
      <p:pic>
        <p:nvPicPr>
          <p:cNvPr id="180" name="Google Shape;180;p18"/>
          <p:cNvPicPr preferRelativeResize="0"/>
          <p:nvPr/>
        </p:nvPicPr>
        <p:blipFill rotWithShape="1">
          <a:blip r:embed="rId4">
            <a:alphaModFix/>
          </a:blip>
          <a:srcRect b="22138" l="0" r="0" t="13262"/>
          <a:stretch/>
        </p:blipFill>
        <p:spPr>
          <a:xfrm>
            <a:off x="160500" y="3566225"/>
            <a:ext cx="3328625" cy="1387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1056750" y="361300"/>
            <a:ext cx="7030500" cy="77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Arial"/>
                <a:ea typeface="Arial"/>
                <a:cs typeface="Arial"/>
                <a:sym typeface="Arial"/>
              </a:rPr>
              <a:t>Sharing our existence with other intelligent beings:</a:t>
            </a:r>
            <a:endParaRPr sz="2000">
              <a:latin typeface="Arial"/>
              <a:ea typeface="Arial"/>
              <a:cs typeface="Arial"/>
              <a:sym typeface="Arial"/>
            </a:endParaRPr>
          </a:p>
          <a:p>
            <a:pPr indent="0" lvl="0" marL="0" rtl="0" algn="ctr">
              <a:spcBef>
                <a:spcPts val="0"/>
              </a:spcBef>
              <a:spcAft>
                <a:spcPts val="0"/>
              </a:spcAft>
              <a:buNone/>
            </a:pPr>
            <a:r>
              <a:rPr lang="en" sz="2000">
                <a:latin typeface="Arial"/>
                <a:ea typeface="Arial"/>
                <a:cs typeface="Arial"/>
                <a:sym typeface="Arial"/>
              </a:rPr>
              <a:t>Coexistence</a:t>
            </a:r>
            <a:endParaRPr sz="2000">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p:txBody>
      </p:sp>
      <p:sp>
        <p:nvSpPr>
          <p:cNvPr id="186" name="Google Shape;186;p19"/>
          <p:cNvSpPr txBox="1"/>
          <p:nvPr>
            <p:ph idx="1" type="body"/>
          </p:nvPr>
        </p:nvSpPr>
        <p:spPr>
          <a:xfrm>
            <a:off x="4965975" y="1488600"/>
            <a:ext cx="3418800" cy="3388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1100">
                <a:latin typeface="Arial"/>
                <a:ea typeface="Arial"/>
                <a:cs typeface="Arial"/>
                <a:sym typeface="Arial"/>
              </a:rPr>
              <a:t>The root  of AI is a set of code, regulated by our programming.</a:t>
            </a:r>
            <a:endParaRPr sz="1100">
              <a:latin typeface="Arial"/>
              <a:ea typeface="Arial"/>
              <a:cs typeface="Arial"/>
              <a:sym typeface="Arial"/>
            </a:endParaRPr>
          </a:p>
          <a:p>
            <a:pPr indent="0" lvl="0" marL="0" rtl="0" algn="l">
              <a:lnSpc>
                <a:spcPct val="95000"/>
              </a:lnSpc>
              <a:spcBef>
                <a:spcPts val="0"/>
              </a:spcBef>
              <a:spcAft>
                <a:spcPts val="0"/>
              </a:spcAft>
              <a:buNone/>
            </a:pPr>
            <a:r>
              <a:t/>
            </a:r>
            <a:endParaRPr sz="1100">
              <a:latin typeface="Arial"/>
              <a:ea typeface="Arial"/>
              <a:cs typeface="Arial"/>
              <a:sym typeface="Arial"/>
            </a:endParaRPr>
          </a:p>
          <a:p>
            <a:pPr indent="0" lvl="0" marL="0" rtl="0" algn="l">
              <a:lnSpc>
                <a:spcPct val="95000"/>
              </a:lnSpc>
              <a:spcBef>
                <a:spcPts val="0"/>
              </a:spcBef>
              <a:spcAft>
                <a:spcPts val="0"/>
              </a:spcAft>
              <a:buNone/>
            </a:pPr>
            <a:r>
              <a:rPr lang="en" sz="1100">
                <a:latin typeface="Arial"/>
                <a:ea typeface="Arial"/>
                <a:cs typeface="Arial"/>
                <a:sym typeface="Arial"/>
              </a:rPr>
              <a:t>Rational thinking and </a:t>
            </a:r>
            <a:r>
              <a:rPr b="1" lang="en" sz="1100">
                <a:solidFill>
                  <a:srgbClr val="FF0000"/>
                </a:solidFill>
                <a:latin typeface="Arial"/>
                <a:ea typeface="Arial"/>
                <a:cs typeface="Arial"/>
                <a:sym typeface="Arial"/>
              </a:rPr>
              <a:t>emotional intelligence</a:t>
            </a:r>
            <a:r>
              <a:rPr lang="en" sz="1100">
                <a:latin typeface="Arial"/>
                <a:ea typeface="Arial"/>
                <a:cs typeface="Arial"/>
                <a:sym typeface="Arial"/>
              </a:rPr>
              <a:t> are both essential. (e.g. Tone in language parsing).</a:t>
            </a:r>
            <a:endParaRPr sz="1100">
              <a:latin typeface="Arial"/>
              <a:ea typeface="Arial"/>
              <a:cs typeface="Arial"/>
              <a:sym typeface="Arial"/>
            </a:endParaRPr>
          </a:p>
          <a:p>
            <a:pPr indent="0" lvl="0" marL="0" rtl="0" algn="l">
              <a:lnSpc>
                <a:spcPct val="95000"/>
              </a:lnSpc>
              <a:spcBef>
                <a:spcPts val="0"/>
              </a:spcBef>
              <a:spcAft>
                <a:spcPts val="0"/>
              </a:spcAft>
              <a:buNone/>
            </a:pPr>
            <a:r>
              <a:t/>
            </a:r>
            <a:endParaRPr sz="1100">
              <a:latin typeface="Arial"/>
              <a:ea typeface="Arial"/>
              <a:cs typeface="Arial"/>
              <a:sym typeface="Arial"/>
            </a:endParaRPr>
          </a:p>
          <a:p>
            <a:pPr indent="0" lvl="0" marL="0" rtl="0" algn="l">
              <a:lnSpc>
                <a:spcPct val="95000"/>
              </a:lnSpc>
              <a:spcBef>
                <a:spcPts val="0"/>
              </a:spcBef>
              <a:spcAft>
                <a:spcPts val="0"/>
              </a:spcAft>
              <a:buNone/>
            </a:pPr>
            <a:r>
              <a:rPr b="1" lang="en" sz="1100">
                <a:solidFill>
                  <a:srgbClr val="FF0000"/>
                </a:solidFill>
                <a:latin typeface="Arial"/>
                <a:ea typeface="Arial"/>
                <a:cs typeface="Arial"/>
                <a:sym typeface="Arial"/>
              </a:rPr>
              <a:t>Symbiosis</a:t>
            </a:r>
            <a:r>
              <a:rPr b="1" lang="en" sz="1100">
                <a:solidFill>
                  <a:srgbClr val="FF0000"/>
                </a:solidFill>
                <a:latin typeface="Arial"/>
                <a:ea typeface="Arial"/>
                <a:cs typeface="Arial"/>
                <a:sym typeface="Arial"/>
              </a:rPr>
              <a:t>:</a:t>
            </a:r>
            <a:r>
              <a:rPr lang="en" sz="1100">
                <a:latin typeface="Arial"/>
                <a:ea typeface="Arial"/>
                <a:cs typeface="Arial"/>
                <a:sym typeface="Arial"/>
              </a:rPr>
              <a:t> a relationship between two groups that work with and depend on each other.</a:t>
            </a:r>
            <a:endParaRPr sz="1100">
              <a:latin typeface="Arial"/>
              <a:ea typeface="Arial"/>
              <a:cs typeface="Arial"/>
              <a:sym typeface="Arial"/>
            </a:endParaRPr>
          </a:p>
          <a:p>
            <a:pPr indent="0" lvl="0" marL="0" rtl="0" algn="l">
              <a:lnSpc>
                <a:spcPct val="95000"/>
              </a:lnSpc>
              <a:spcBef>
                <a:spcPts val="0"/>
              </a:spcBef>
              <a:spcAft>
                <a:spcPts val="0"/>
              </a:spcAft>
              <a:buNone/>
            </a:pPr>
            <a:r>
              <a:t/>
            </a:r>
            <a:endParaRPr sz="1100">
              <a:latin typeface="Arial"/>
              <a:ea typeface="Arial"/>
              <a:cs typeface="Arial"/>
              <a:sym typeface="Arial"/>
            </a:endParaRPr>
          </a:p>
          <a:p>
            <a:pPr indent="0" lvl="0" marL="0" rtl="0" algn="l">
              <a:lnSpc>
                <a:spcPct val="95000"/>
              </a:lnSpc>
              <a:spcBef>
                <a:spcPts val="0"/>
              </a:spcBef>
              <a:spcAft>
                <a:spcPts val="0"/>
              </a:spcAft>
              <a:buNone/>
            </a:pPr>
            <a:r>
              <a:rPr lang="en" sz="1100">
                <a:latin typeface="Arial"/>
                <a:ea typeface="Arial"/>
                <a:cs typeface="Arial"/>
                <a:sym typeface="Arial"/>
              </a:rPr>
              <a:t>AI thrives on our interaction/programming.</a:t>
            </a:r>
            <a:endParaRPr sz="1100">
              <a:latin typeface="Arial"/>
              <a:ea typeface="Arial"/>
              <a:cs typeface="Arial"/>
              <a:sym typeface="Arial"/>
            </a:endParaRPr>
          </a:p>
          <a:p>
            <a:pPr indent="0" lvl="0" marL="0" rtl="0" algn="l">
              <a:lnSpc>
                <a:spcPct val="95000"/>
              </a:lnSpc>
              <a:spcBef>
                <a:spcPts val="0"/>
              </a:spcBef>
              <a:spcAft>
                <a:spcPts val="0"/>
              </a:spcAft>
              <a:buNone/>
            </a:pPr>
            <a:br>
              <a:rPr lang="en" sz="1100">
                <a:latin typeface="Arial"/>
                <a:ea typeface="Arial"/>
                <a:cs typeface="Arial"/>
                <a:sym typeface="Arial"/>
              </a:rPr>
            </a:br>
            <a:r>
              <a:rPr lang="en" sz="1100">
                <a:latin typeface="Arial"/>
                <a:ea typeface="Arial"/>
                <a:cs typeface="Arial"/>
                <a:sym typeface="Arial"/>
              </a:rPr>
              <a:t>They are  “made in our image”; they are designed for </a:t>
            </a:r>
            <a:r>
              <a:rPr i="1" lang="en" sz="1100">
                <a:latin typeface="Arial"/>
                <a:ea typeface="Arial"/>
                <a:cs typeface="Arial"/>
                <a:sym typeface="Arial"/>
              </a:rPr>
              <a:t>our </a:t>
            </a:r>
            <a:r>
              <a:rPr lang="en" sz="1100">
                <a:latin typeface="Arial"/>
                <a:ea typeface="Arial"/>
                <a:cs typeface="Arial"/>
                <a:sym typeface="Arial"/>
              </a:rPr>
              <a:t>augmentation and complementation, not replacement.</a:t>
            </a:r>
            <a:endParaRPr sz="1100">
              <a:latin typeface="Arial"/>
              <a:ea typeface="Arial"/>
              <a:cs typeface="Arial"/>
              <a:sym typeface="Arial"/>
            </a:endParaRPr>
          </a:p>
          <a:p>
            <a:pPr indent="0" lvl="0" marL="0" rtl="0" algn="l">
              <a:lnSpc>
                <a:spcPct val="95000"/>
              </a:lnSpc>
              <a:spcBef>
                <a:spcPts val="0"/>
              </a:spcBef>
              <a:spcAft>
                <a:spcPts val="0"/>
              </a:spcAft>
              <a:buNone/>
            </a:pPr>
            <a:r>
              <a:t/>
            </a:r>
            <a:endParaRPr sz="1100">
              <a:latin typeface="Arial"/>
              <a:ea typeface="Arial"/>
              <a:cs typeface="Arial"/>
              <a:sym typeface="Arial"/>
            </a:endParaRPr>
          </a:p>
          <a:p>
            <a:pPr indent="0" lvl="0" marL="0" rtl="0" algn="l">
              <a:lnSpc>
                <a:spcPct val="95000"/>
              </a:lnSpc>
              <a:spcBef>
                <a:spcPts val="0"/>
              </a:spcBef>
              <a:spcAft>
                <a:spcPts val="0"/>
              </a:spcAft>
              <a:buNone/>
            </a:pPr>
            <a:r>
              <a:rPr lang="en" sz="1100">
                <a:latin typeface="Arial"/>
                <a:ea typeface="Arial"/>
                <a:cs typeface="Arial"/>
                <a:sym typeface="Arial"/>
              </a:rPr>
              <a:t>Deep Learning and Quantum Computing can help us explore further realms of </a:t>
            </a:r>
            <a:r>
              <a:rPr b="1" lang="en" sz="1100">
                <a:solidFill>
                  <a:srgbClr val="FF0000"/>
                </a:solidFill>
                <a:latin typeface="Arial"/>
                <a:ea typeface="Arial"/>
                <a:cs typeface="Arial"/>
                <a:sym typeface="Arial"/>
              </a:rPr>
              <a:t>Quantum Theory</a:t>
            </a:r>
            <a:r>
              <a:rPr lang="en" sz="1100">
                <a:latin typeface="Arial"/>
                <a:ea typeface="Arial"/>
                <a:cs typeface="Arial"/>
                <a:sym typeface="Arial"/>
              </a:rPr>
              <a:t>.</a:t>
            </a:r>
            <a:endParaRPr sz="1100" strike="sngStrike">
              <a:latin typeface="Arial"/>
              <a:ea typeface="Arial"/>
              <a:cs typeface="Arial"/>
              <a:sym typeface="Arial"/>
            </a:endParaRPr>
          </a:p>
        </p:txBody>
      </p:sp>
      <p:pic>
        <p:nvPicPr>
          <p:cNvPr id="187" name="Google Shape;187;p19"/>
          <p:cNvPicPr preferRelativeResize="0"/>
          <p:nvPr/>
        </p:nvPicPr>
        <p:blipFill>
          <a:blip r:embed="rId3">
            <a:alphaModFix/>
          </a:blip>
          <a:stretch>
            <a:fillRect/>
          </a:stretch>
        </p:blipFill>
        <p:spPr>
          <a:xfrm>
            <a:off x="169775" y="1587200"/>
            <a:ext cx="3975752" cy="2981801"/>
          </a:xfrm>
          <a:prstGeom prst="rect">
            <a:avLst/>
          </a:prstGeom>
          <a:noFill/>
          <a:ln>
            <a:noFill/>
          </a:ln>
          <a:effectLst>
            <a:reflection blurRad="0" dir="5400000" dist="38100" endA="0" endPos="30000" fadeDir="5400012" kx="0" rotWithShape="0" algn="bl" stPos="0" sy="-100000" ky="0"/>
          </a:effectLst>
        </p:spPr>
      </p:pic>
      <p:sp>
        <p:nvSpPr>
          <p:cNvPr id="188" name="Google Shape;188;p19"/>
          <p:cNvSpPr txBox="1"/>
          <p:nvPr/>
        </p:nvSpPr>
        <p:spPr>
          <a:xfrm>
            <a:off x="1384100" y="4569000"/>
            <a:ext cx="154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Blade Runner 2049 (2017)</a:t>
            </a:r>
            <a:endParaRPr sz="8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056750" y="382225"/>
            <a:ext cx="7030500" cy="124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Arial"/>
                <a:ea typeface="Arial"/>
                <a:cs typeface="Arial"/>
                <a:sym typeface="Arial"/>
              </a:rPr>
              <a:t>What would be the implications of the finding that intelligence itself is a product of intelligent design?</a:t>
            </a:r>
            <a:endParaRPr sz="2000">
              <a:latin typeface="Arial"/>
              <a:ea typeface="Arial"/>
              <a:cs typeface="Arial"/>
              <a:sym typeface="Arial"/>
            </a:endParaRPr>
          </a:p>
        </p:txBody>
      </p:sp>
      <p:sp>
        <p:nvSpPr>
          <p:cNvPr id="194" name="Google Shape;194;p20"/>
          <p:cNvSpPr txBox="1"/>
          <p:nvPr>
            <p:ph idx="1" type="body"/>
          </p:nvPr>
        </p:nvSpPr>
        <p:spPr>
          <a:xfrm>
            <a:off x="3680625" y="1154225"/>
            <a:ext cx="5070300" cy="3868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b="1" lang="en" sz="1107">
                <a:solidFill>
                  <a:srgbClr val="FF0000"/>
                </a:solidFill>
                <a:latin typeface="Arial"/>
                <a:ea typeface="Arial"/>
                <a:cs typeface="Arial"/>
                <a:sym typeface="Arial"/>
              </a:rPr>
              <a:t>Gettier problem (Gettier … Plato):</a:t>
            </a:r>
            <a:r>
              <a:rPr lang="en" sz="1107">
                <a:latin typeface="Arial"/>
                <a:ea typeface="Arial"/>
                <a:cs typeface="Arial"/>
                <a:sym typeface="Arial"/>
              </a:rPr>
              <a:t> … concerning the understanding of descriptive knowledge. Justified True Belief (JTB)</a:t>
            </a:r>
            <a:endParaRPr sz="1107">
              <a:latin typeface="Arial"/>
              <a:ea typeface="Arial"/>
              <a:cs typeface="Arial"/>
              <a:sym typeface="Arial"/>
            </a:endParaRPr>
          </a:p>
          <a:p>
            <a:pPr indent="0" lvl="0" marL="0" rtl="0" algn="l">
              <a:lnSpc>
                <a:spcPct val="105000"/>
              </a:lnSpc>
              <a:spcBef>
                <a:spcPts val="0"/>
              </a:spcBef>
              <a:spcAft>
                <a:spcPts val="0"/>
              </a:spcAft>
              <a:buSzPts val="852"/>
              <a:buNone/>
            </a:pPr>
            <a:r>
              <a:t/>
            </a:r>
            <a:endParaRPr sz="1107">
              <a:latin typeface="Arial"/>
              <a:ea typeface="Arial"/>
              <a:cs typeface="Arial"/>
              <a:sym typeface="Arial"/>
            </a:endParaRPr>
          </a:p>
          <a:p>
            <a:pPr indent="0" lvl="0" marL="0" rtl="0" algn="l">
              <a:lnSpc>
                <a:spcPct val="105000"/>
              </a:lnSpc>
              <a:spcBef>
                <a:spcPts val="0"/>
              </a:spcBef>
              <a:spcAft>
                <a:spcPts val="0"/>
              </a:spcAft>
              <a:buNone/>
            </a:pPr>
            <a:r>
              <a:rPr lang="en" sz="1107">
                <a:latin typeface="Arial"/>
                <a:ea typeface="Arial"/>
                <a:cs typeface="Arial"/>
                <a:sym typeface="Arial"/>
              </a:rPr>
              <a:t>A subject S knows that a proposition P is true if and only if:</a:t>
            </a:r>
            <a:endParaRPr sz="1107">
              <a:latin typeface="Arial"/>
              <a:ea typeface="Arial"/>
              <a:cs typeface="Arial"/>
              <a:sym typeface="Arial"/>
            </a:endParaRPr>
          </a:p>
          <a:p>
            <a:pPr indent="-298926" lvl="0" marL="457200" rtl="0" algn="l">
              <a:lnSpc>
                <a:spcPct val="105000"/>
              </a:lnSpc>
              <a:spcBef>
                <a:spcPts val="0"/>
              </a:spcBef>
              <a:spcAft>
                <a:spcPts val="0"/>
              </a:spcAft>
              <a:buSzPts val="1108"/>
              <a:buFont typeface="Arial"/>
              <a:buAutoNum type="arabicPeriod"/>
            </a:pPr>
            <a:r>
              <a:rPr lang="en" sz="1107">
                <a:latin typeface="Arial"/>
                <a:ea typeface="Arial"/>
                <a:cs typeface="Arial"/>
                <a:sym typeface="Arial"/>
              </a:rPr>
              <a:t>P is true, and</a:t>
            </a:r>
            <a:endParaRPr sz="1107">
              <a:latin typeface="Arial"/>
              <a:ea typeface="Arial"/>
              <a:cs typeface="Arial"/>
              <a:sym typeface="Arial"/>
            </a:endParaRPr>
          </a:p>
          <a:p>
            <a:pPr indent="-298926" lvl="0" marL="457200" rtl="0" algn="l">
              <a:lnSpc>
                <a:spcPct val="105000"/>
              </a:lnSpc>
              <a:spcBef>
                <a:spcPts val="0"/>
              </a:spcBef>
              <a:spcAft>
                <a:spcPts val="0"/>
              </a:spcAft>
              <a:buSzPts val="1108"/>
              <a:buFont typeface="Arial"/>
              <a:buAutoNum type="arabicPeriod"/>
            </a:pPr>
            <a:r>
              <a:rPr lang="en" sz="1107">
                <a:latin typeface="Arial"/>
                <a:ea typeface="Arial"/>
                <a:cs typeface="Arial"/>
                <a:sym typeface="Arial"/>
              </a:rPr>
              <a:t>S believes that P is true, and</a:t>
            </a:r>
            <a:endParaRPr sz="1107">
              <a:latin typeface="Arial"/>
              <a:ea typeface="Arial"/>
              <a:cs typeface="Arial"/>
              <a:sym typeface="Arial"/>
            </a:endParaRPr>
          </a:p>
          <a:p>
            <a:pPr indent="-298926" lvl="0" marL="457200" rtl="0" algn="l">
              <a:lnSpc>
                <a:spcPct val="105000"/>
              </a:lnSpc>
              <a:spcBef>
                <a:spcPts val="0"/>
              </a:spcBef>
              <a:spcAft>
                <a:spcPts val="0"/>
              </a:spcAft>
              <a:buSzPts val="1108"/>
              <a:buFont typeface="Arial"/>
              <a:buAutoNum type="arabicPeriod"/>
            </a:pPr>
            <a:r>
              <a:rPr lang="en" sz="1107">
                <a:latin typeface="Arial"/>
                <a:ea typeface="Arial"/>
                <a:cs typeface="Arial"/>
                <a:sym typeface="Arial"/>
              </a:rPr>
              <a:t>S is justified in believing that P is true</a:t>
            </a:r>
            <a:endParaRPr sz="1107">
              <a:latin typeface="Arial"/>
              <a:ea typeface="Arial"/>
              <a:cs typeface="Arial"/>
              <a:sym typeface="Arial"/>
            </a:endParaRPr>
          </a:p>
          <a:p>
            <a:pPr indent="0" lvl="0" marL="0" rtl="0" algn="l">
              <a:lnSpc>
                <a:spcPct val="105000"/>
              </a:lnSpc>
              <a:spcBef>
                <a:spcPts val="0"/>
              </a:spcBef>
              <a:spcAft>
                <a:spcPts val="0"/>
              </a:spcAft>
              <a:buNone/>
            </a:pPr>
            <a:r>
              <a:t/>
            </a:r>
            <a:endParaRPr sz="1107">
              <a:latin typeface="Arial"/>
              <a:ea typeface="Arial"/>
              <a:cs typeface="Arial"/>
              <a:sym typeface="Arial"/>
            </a:endParaRPr>
          </a:p>
          <a:p>
            <a:pPr indent="0" lvl="0" marL="0" rtl="0" algn="l">
              <a:lnSpc>
                <a:spcPct val="105000"/>
              </a:lnSpc>
              <a:spcBef>
                <a:spcPts val="0"/>
              </a:spcBef>
              <a:spcAft>
                <a:spcPts val="0"/>
              </a:spcAft>
              <a:buNone/>
            </a:pPr>
            <a:r>
              <a:rPr b="1" lang="en" sz="1107">
                <a:solidFill>
                  <a:srgbClr val="FF0000"/>
                </a:solidFill>
                <a:latin typeface="Arial"/>
                <a:ea typeface="Arial"/>
                <a:cs typeface="Arial"/>
                <a:sym typeface="Arial"/>
              </a:rPr>
              <a:t>Chinese Room Experiment (Searle):</a:t>
            </a:r>
            <a:r>
              <a:rPr lang="en" sz="1107">
                <a:latin typeface="Arial"/>
                <a:ea typeface="Arial"/>
                <a:cs typeface="Arial"/>
                <a:sym typeface="Arial"/>
              </a:rPr>
              <a:t> programming a computer may make it understand language but could not produce </a:t>
            </a:r>
            <a:r>
              <a:rPr i="1" lang="en" sz="1107">
                <a:latin typeface="Arial"/>
                <a:ea typeface="Arial"/>
                <a:cs typeface="Arial"/>
                <a:sym typeface="Arial"/>
              </a:rPr>
              <a:t>real</a:t>
            </a:r>
            <a:r>
              <a:rPr lang="en" sz="1107">
                <a:latin typeface="Arial"/>
                <a:ea typeface="Arial"/>
                <a:cs typeface="Arial"/>
                <a:sym typeface="Arial"/>
              </a:rPr>
              <a:t> understanding. “Turing Test” becomes inadequate.</a:t>
            </a:r>
            <a:endParaRPr sz="1107">
              <a:latin typeface="Arial"/>
              <a:ea typeface="Arial"/>
              <a:cs typeface="Arial"/>
              <a:sym typeface="Arial"/>
            </a:endParaRPr>
          </a:p>
          <a:p>
            <a:pPr indent="0" lvl="0" marL="0" rtl="0" algn="l">
              <a:lnSpc>
                <a:spcPct val="105000"/>
              </a:lnSpc>
              <a:spcBef>
                <a:spcPts val="0"/>
              </a:spcBef>
              <a:spcAft>
                <a:spcPts val="0"/>
              </a:spcAft>
              <a:buSzPts val="852"/>
              <a:buNone/>
            </a:pPr>
            <a:r>
              <a:t/>
            </a:r>
            <a:endParaRPr sz="1107">
              <a:latin typeface="Arial"/>
              <a:ea typeface="Arial"/>
              <a:cs typeface="Arial"/>
              <a:sym typeface="Arial"/>
            </a:endParaRPr>
          </a:p>
          <a:p>
            <a:pPr indent="0" lvl="0" marL="0" rtl="0" algn="l">
              <a:lnSpc>
                <a:spcPct val="105000"/>
              </a:lnSpc>
              <a:spcBef>
                <a:spcPts val="0"/>
              </a:spcBef>
              <a:spcAft>
                <a:spcPts val="0"/>
              </a:spcAft>
              <a:buSzPts val="852"/>
              <a:buNone/>
            </a:pPr>
            <a:r>
              <a:rPr b="1" lang="en" sz="1107">
                <a:solidFill>
                  <a:srgbClr val="FF0000"/>
                </a:solidFill>
                <a:latin typeface="Arial"/>
                <a:ea typeface="Arial"/>
                <a:cs typeface="Arial"/>
                <a:sym typeface="Arial"/>
              </a:rPr>
              <a:t>Transhumanism (Huxley):</a:t>
            </a:r>
            <a:r>
              <a:rPr b="1" lang="en" sz="1107">
                <a:latin typeface="Arial"/>
                <a:ea typeface="Arial"/>
                <a:cs typeface="Arial"/>
                <a:sym typeface="Arial"/>
              </a:rPr>
              <a:t> </a:t>
            </a:r>
            <a:r>
              <a:rPr lang="en" sz="1107">
                <a:latin typeface="Arial"/>
                <a:ea typeface="Arial"/>
                <a:cs typeface="Arial"/>
                <a:sym typeface="Arial"/>
              </a:rPr>
              <a:t>social and philosophical movement devoted to promoting the research and development of robust human-enhancement technologies.</a:t>
            </a:r>
            <a:endParaRPr sz="1107">
              <a:latin typeface="Arial"/>
              <a:ea typeface="Arial"/>
              <a:cs typeface="Arial"/>
              <a:sym typeface="Arial"/>
            </a:endParaRPr>
          </a:p>
          <a:p>
            <a:pPr indent="-298926" lvl="0" marL="457200" rtl="0" algn="l">
              <a:lnSpc>
                <a:spcPct val="105000"/>
              </a:lnSpc>
              <a:spcBef>
                <a:spcPts val="0"/>
              </a:spcBef>
              <a:spcAft>
                <a:spcPts val="0"/>
              </a:spcAft>
              <a:buSzPts val="1108"/>
              <a:buFont typeface="Arial"/>
              <a:buChar char="-"/>
            </a:pPr>
            <a:r>
              <a:rPr lang="en" sz="1107">
                <a:latin typeface="Arial"/>
                <a:ea typeface="Arial"/>
                <a:cs typeface="Arial"/>
                <a:sym typeface="Arial"/>
              </a:rPr>
              <a:t>Human sensory reception</a:t>
            </a:r>
            <a:endParaRPr sz="1107">
              <a:latin typeface="Arial"/>
              <a:ea typeface="Arial"/>
              <a:cs typeface="Arial"/>
              <a:sym typeface="Arial"/>
            </a:endParaRPr>
          </a:p>
          <a:p>
            <a:pPr indent="-298926" lvl="0" marL="457200" rtl="0" algn="l">
              <a:lnSpc>
                <a:spcPct val="105000"/>
              </a:lnSpc>
              <a:spcBef>
                <a:spcPts val="0"/>
              </a:spcBef>
              <a:spcAft>
                <a:spcPts val="0"/>
              </a:spcAft>
              <a:buSzPts val="1108"/>
              <a:buFont typeface="Arial"/>
              <a:buChar char="-"/>
            </a:pPr>
            <a:r>
              <a:rPr lang="en" sz="1107">
                <a:latin typeface="Arial"/>
                <a:ea typeface="Arial"/>
                <a:cs typeface="Arial"/>
                <a:sym typeface="Arial"/>
              </a:rPr>
              <a:t>Emotive ability</a:t>
            </a:r>
            <a:endParaRPr sz="1107">
              <a:latin typeface="Arial"/>
              <a:ea typeface="Arial"/>
              <a:cs typeface="Arial"/>
              <a:sym typeface="Arial"/>
            </a:endParaRPr>
          </a:p>
          <a:p>
            <a:pPr indent="-298926" lvl="0" marL="457200" rtl="0" algn="l">
              <a:lnSpc>
                <a:spcPct val="105000"/>
              </a:lnSpc>
              <a:spcBef>
                <a:spcPts val="0"/>
              </a:spcBef>
              <a:spcAft>
                <a:spcPts val="0"/>
              </a:spcAft>
              <a:buSzPts val="1108"/>
              <a:buFont typeface="Arial"/>
              <a:buChar char="-"/>
            </a:pPr>
            <a:r>
              <a:rPr lang="en" sz="1107">
                <a:latin typeface="Arial"/>
                <a:ea typeface="Arial"/>
                <a:cs typeface="Arial"/>
                <a:sym typeface="Arial"/>
              </a:rPr>
              <a:t>Cognitive capacity</a:t>
            </a:r>
            <a:endParaRPr sz="1107">
              <a:latin typeface="Arial"/>
              <a:ea typeface="Arial"/>
              <a:cs typeface="Arial"/>
              <a:sym typeface="Arial"/>
            </a:endParaRPr>
          </a:p>
          <a:p>
            <a:pPr indent="-298926" lvl="0" marL="457200" rtl="0" algn="l">
              <a:lnSpc>
                <a:spcPct val="105000"/>
              </a:lnSpc>
              <a:spcBef>
                <a:spcPts val="0"/>
              </a:spcBef>
              <a:spcAft>
                <a:spcPts val="0"/>
              </a:spcAft>
              <a:buSzPts val="1108"/>
              <a:buFont typeface="Arial"/>
              <a:buChar char="-"/>
            </a:pPr>
            <a:r>
              <a:rPr lang="en" sz="1107">
                <a:latin typeface="Arial"/>
                <a:ea typeface="Arial"/>
                <a:cs typeface="Arial"/>
                <a:sym typeface="Arial"/>
              </a:rPr>
              <a:t>Lifespan</a:t>
            </a:r>
            <a:endParaRPr sz="1107">
              <a:latin typeface="Arial"/>
              <a:ea typeface="Arial"/>
              <a:cs typeface="Arial"/>
              <a:sym typeface="Arial"/>
            </a:endParaRPr>
          </a:p>
          <a:p>
            <a:pPr indent="0" lvl="0" marL="0" rtl="0" algn="l">
              <a:lnSpc>
                <a:spcPct val="105000"/>
              </a:lnSpc>
              <a:spcBef>
                <a:spcPts val="0"/>
              </a:spcBef>
              <a:spcAft>
                <a:spcPts val="0"/>
              </a:spcAft>
              <a:buNone/>
            </a:pPr>
            <a:r>
              <a:t/>
            </a:r>
            <a:endParaRPr sz="1107">
              <a:latin typeface="Arial"/>
              <a:ea typeface="Arial"/>
              <a:cs typeface="Arial"/>
              <a:sym typeface="Arial"/>
            </a:endParaRPr>
          </a:p>
          <a:p>
            <a:pPr indent="0" lvl="0" marL="0" rtl="0" algn="l">
              <a:lnSpc>
                <a:spcPct val="105000"/>
              </a:lnSpc>
              <a:spcBef>
                <a:spcPts val="0"/>
              </a:spcBef>
              <a:spcAft>
                <a:spcPts val="0"/>
              </a:spcAft>
              <a:buNone/>
            </a:pPr>
            <a:r>
              <a:rPr lang="en" sz="1107">
                <a:latin typeface="Arial"/>
                <a:ea typeface="Arial"/>
                <a:cs typeface="Arial"/>
                <a:sym typeface="Arial"/>
              </a:rPr>
              <a:t>Existential implications of what it means to be human.</a:t>
            </a:r>
            <a:endParaRPr sz="1107">
              <a:latin typeface="Arial"/>
              <a:ea typeface="Arial"/>
              <a:cs typeface="Arial"/>
              <a:sym typeface="Arial"/>
            </a:endParaRPr>
          </a:p>
        </p:txBody>
      </p:sp>
      <p:pic>
        <p:nvPicPr>
          <p:cNvPr descr="Can we make our agents... &#10;John &#10;hit &#10;Fits R is &#10;Det &#10;the &#10;ball &#10;Understand what we say? &#10;See what we see? &#10;Feel what we feel? " id="195" name="Google Shape;195;p20"/>
          <p:cNvPicPr preferRelativeResize="0"/>
          <p:nvPr/>
        </p:nvPicPr>
        <p:blipFill>
          <a:blip r:embed="rId3">
            <a:alphaModFix/>
          </a:blip>
          <a:stretch>
            <a:fillRect/>
          </a:stretch>
        </p:blipFill>
        <p:spPr>
          <a:xfrm>
            <a:off x="361362" y="1050875"/>
            <a:ext cx="2703525" cy="1978175"/>
          </a:xfrm>
          <a:prstGeom prst="rect">
            <a:avLst/>
          </a:prstGeom>
          <a:noFill/>
          <a:ln>
            <a:noFill/>
          </a:ln>
        </p:spPr>
      </p:pic>
      <p:pic>
        <p:nvPicPr>
          <p:cNvPr id="196" name="Google Shape;196;p20"/>
          <p:cNvPicPr preferRelativeResize="0"/>
          <p:nvPr/>
        </p:nvPicPr>
        <p:blipFill>
          <a:blip r:embed="rId4">
            <a:alphaModFix/>
          </a:blip>
          <a:stretch>
            <a:fillRect/>
          </a:stretch>
        </p:blipFill>
        <p:spPr>
          <a:xfrm>
            <a:off x="306650" y="3029048"/>
            <a:ext cx="2812950" cy="1879075"/>
          </a:xfrm>
          <a:prstGeom prst="rect">
            <a:avLst/>
          </a:prstGeom>
          <a:noFill/>
          <a:ln>
            <a:noFill/>
          </a:ln>
          <a:effectLst>
            <a:reflection blurRad="0" dir="5400000" dist="38100" endA="0" endPos="30000" fadeDir="5400012" kx="0" rotWithShape="0" algn="bl" stPos="0" sy="-100000" ky="0"/>
          </a:effectLst>
        </p:spPr>
      </p:pic>
      <p:sp>
        <p:nvSpPr>
          <p:cNvPr id="197" name="Google Shape;197;p20"/>
          <p:cNvSpPr txBox="1"/>
          <p:nvPr>
            <p:ph idx="1" type="body"/>
          </p:nvPr>
        </p:nvSpPr>
        <p:spPr>
          <a:xfrm>
            <a:off x="431625" y="4908125"/>
            <a:ext cx="4335900" cy="43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700">
                <a:solidFill>
                  <a:srgbClr val="FF0000"/>
                </a:solidFill>
                <a:latin typeface="Arial"/>
                <a:ea typeface="Arial"/>
                <a:cs typeface="Arial"/>
                <a:sym typeface="Arial"/>
              </a:rPr>
              <a:t>“All those moments will be lost in time… like tears in the rain.”</a:t>
            </a:r>
            <a:endParaRPr sz="700">
              <a:solidFill>
                <a:srgbClr val="FF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1303800" y="509675"/>
            <a:ext cx="7030500" cy="65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200">
                <a:latin typeface="Arial"/>
                <a:ea typeface="Arial"/>
                <a:cs typeface="Arial"/>
                <a:sym typeface="Arial"/>
              </a:rPr>
              <a:t>Questions</a:t>
            </a:r>
            <a:endParaRPr sz="22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3" name="Google Shape;203;p21"/>
          <p:cNvPicPr preferRelativeResize="0"/>
          <p:nvPr/>
        </p:nvPicPr>
        <p:blipFill>
          <a:blip r:embed="rId3">
            <a:alphaModFix/>
          </a:blip>
          <a:stretch>
            <a:fillRect/>
          </a:stretch>
        </p:blipFill>
        <p:spPr>
          <a:xfrm>
            <a:off x="520100" y="2516926"/>
            <a:ext cx="4451949" cy="2411476"/>
          </a:xfrm>
          <a:prstGeom prst="rect">
            <a:avLst/>
          </a:prstGeom>
          <a:noFill/>
          <a:ln>
            <a:noFill/>
          </a:ln>
        </p:spPr>
      </p:pic>
      <p:sp>
        <p:nvSpPr>
          <p:cNvPr id="204" name="Google Shape;204;p21"/>
          <p:cNvSpPr txBox="1"/>
          <p:nvPr>
            <p:ph idx="1" type="body"/>
          </p:nvPr>
        </p:nvSpPr>
        <p:spPr>
          <a:xfrm>
            <a:off x="904650" y="1060300"/>
            <a:ext cx="7828800" cy="17400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Font typeface="Arial"/>
              <a:buChar char="-"/>
            </a:pPr>
            <a:r>
              <a:rPr lang="en" sz="1200">
                <a:latin typeface="Arial"/>
                <a:ea typeface="Arial"/>
                <a:cs typeface="Arial"/>
                <a:sym typeface="Arial"/>
              </a:rPr>
              <a:t>Do you think we can coexist with Strong AIs?</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Do you think there is </a:t>
            </a:r>
            <a:r>
              <a:rPr lang="en" sz="1200">
                <a:latin typeface="Arial"/>
                <a:ea typeface="Arial"/>
                <a:cs typeface="Arial"/>
                <a:sym typeface="Arial"/>
              </a:rPr>
              <a:t>credence</a:t>
            </a:r>
            <a:r>
              <a:rPr lang="en" sz="1200">
                <a:latin typeface="Arial"/>
                <a:ea typeface="Arial"/>
                <a:cs typeface="Arial"/>
                <a:sym typeface="Arial"/>
              </a:rPr>
              <a:t> to AI gaining self sentiance?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What is your opinion on algorithms influencing our internet browsing habits?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How would you feel about AI-assisted </a:t>
            </a:r>
            <a:r>
              <a:rPr lang="en" sz="1200">
                <a:latin typeface="Arial"/>
                <a:ea typeface="Arial"/>
                <a:cs typeface="Arial"/>
                <a:sym typeface="Arial"/>
              </a:rPr>
              <a:t>governance?</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With Creative Destructive, we would have to adapt to rapidly learning new skills:</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As a STEM major, how do you feel about the impact of AI on the global job market?</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Where there any key points that you strongly resonated with or disagreed with?</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 sz="1200">
                <a:latin typeface="Arial"/>
                <a:ea typeface="Arial"/>
                <a:cs typeface="Arial"/>
                <a:sym typeface="Arial"/>
              </a:rPr>
              <a:t>“Do Androids Dream of Electric Sheep?”</a:t>
            </a:r>
            <a:endParaRPr sz="1200">
              <a:latin typeface="Arial"/>
              <a:ea typeface="Arial"/>
              <a:cs typeface="Arial"/>
              <a:sym typeface="Arial"/>
            </a:endParaRPr>
          </a:p>
        </p:txBody>
      </p:sp>
      <p:sp>
        <p:nvSpPr>
          <p:cNvPr id="205" name="Google Shape;205;p21"/>
          <p:cNvSpPr txBox="1"/>
          <p:nvPr/>
        </p:nvSpPr>
        <p:spPr>
          <a:xfrm>
            <a:off x="5264850" y="3187238"/>
            <a:ext cx="3468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“What if a cyber brain could possibly generate its own ghost, create a soul all by itself? And if it did, just what would be the importance of being human then?” </a:t>
            </a:r>
            <a:endParaRPr>
              <a:solidFill>
                <a:schemeClr val="lt1"/>
              </a:solidFill>
            </a:endParaRPr>
          </a:p>
          <a:p>
            <a:pPr indent="0" lvl="0" marL="0" rtl="0" algn="l">
              <a:spcBef>
                <a:spcPts val="0"/>
              </a:spcBef>
              <a:spcAft>
                <a:spcPts val="0"/>
              </a:spcAft>
              <a:buNone/>
            </a:pPr>
            <a:r>
              <a:rPr lang="en">
                <a:solidFill>
                  <a:schemeClr val="lt1"/>
                </a:solidFill>
              </a:rPr>
              <a:t>- Ghost in the Shell (1995)</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